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2"/>
  </p:notesMasterIdLst>
  <p:sldIdLst>
    <p:sldId id="295" r:id="rId5"/>
    <p:sldId id="304" r:id="rId6"/>
    <p:sldId id="320" r:id="rId7"/>
    <p:sldId id="305" r:id="rId8"/>
    <p:sldId id="319" r:id="rId9"/>
    <p:sldId id="307" r:id="rId10"/>
    <p:sldId id="315" r:id="rId11"/>
    <p:sldId id="318" r:id="rId12"/>
    <p:sldId id="306" r:id="rId13"/>
    <p:sldId id="260" r:id="rId14"/>
    <p:sldId id="308" r:id="rId15"/>
    <p:sldId id="309" r:id="rId16"/>
    <p:sldId id="310" r:id="rId17"/>
    <p:sldId id="321" r:id="rId18"/>
    <p:sldId id="312" r:id="rId19"/>
    <p:sldId id="313" r:id="rId20"/>
    <p:sldId id="314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aikun Zhang" initials="S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67" autoAdjust="0"/>
    <p:restoredTop sz="94660"/>
  </p:normalViewPr>
  <p:slideViewPr>
    <p:cSldViewPr snapToGrid="0">
      <p:cViewPr varScale="1">
        <p:scale>
          <a:sx n="28" d="100"/>
          <a:sy n="28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sbmustapha/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12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24000" y="-17089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6173"/>
            <a:ext cx="9805386" cy="26334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4813E86-AEB6-BF1A-C679-63D11B881221}"/>
              </a:ext>
            </a:extLst>
          </p:cNvPr>
          <p:cNvGrpSpPr/>
          <p:nvPr/>
        </p:nvGrpSpPr>
        <p:grpSpPr>
          <a:xfrm>
            <a:off x="2415917" y="2833511"/>
            <a:ext cx="7360166" cy="2620500"/>
            <a:chOff x="5493358" y="4082102"/>
            <a:chExt cx="7145891" cy="2301569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93F5775-D89C-3061-9F23-8C155CC97D9F}"/>
                </a:ext>
              </a:extLst>
            </p:cNvPr>
            <p:cNvSpPr txBox="1">
              <a:spLocks/>
            </p:cNvSpPr>
            <p:nvPr/>
          </p:nvSpPr>
          <p:spPr>
            <a:xfrm>
              <a:off x="5493358" y="4082102"/>
              <a:ext cx="7145891" cy="1414681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4100" b="1" dirty="0"/>
                <a:t>SANUSI, MUSTAPHA BABANSORO</a:t>
              </a:r>
              <a:br>
                <a:rPr lang="en-RU" dirty="0"/>
              </a:br>
              <a:endParaRPr lang="en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FD5D77-FF69-4282-721F-C9837F5A5D91}"/>
                </a:ext>
              </a:extLst>
            </p:cNvPr>
            <p:cNvSpPr txBox="1"/>
            <p:nvPr/>
          </p:nvSpPr>
          <p:spPr>
            <a:xfrm>
              <a:off x="8522547" y="4559672"/>
              <a:ext cx="2267068" cy="459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B.Sc. Graduate</a:t>
              </a:r>
              <a:r>
                <a:rPr lang="en-RU" sz="2800" dirty="0"/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81B3B9-3298-6E0C-9394-96F634C4583A}"/>
                </a:ext>
              </a:extLst>
            </p:cNvPr>
            <p:cNvSpPr txBox="1"/>
            <p:nvPr/>
          </p:nvSpPr>
          <p:spPr>
            <a:xfrm>
              <a:off x="6438730" y="6032257"/>
              <a:ext cx="4350885" cy="351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Prospective Supervisor: </a:t>
              </a:r>
              <a:r>
                <a:rPr lang="en-GB" sz="2000" b="1" dirty="0"/>
                <a:t>Prof. Sun Guolin</a:t>
              </a:r>
              <a:endParaRPr lang="en-RU" sz="2000" b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886E52-76F7-959B-B9CB-37D568130AE5}"/>
              </a:ext>
            </a:extLst>
          </p:cNvPr>
          <p:cNvSpPr txBox="1"/>
          <p:nvPr/>
        </p:nvSpPr>
        <p:spPr>
          <a:xfrm>
            <a:off x="4310916" y="5345100"/>
            <a:ext cx="448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Date: </a:t>
            </a:r>
            <a:r>
              <a:rPr lang="en-GB" sz="2000" b="1" dirty="0"/>
              <a:t>14</a:t>
            </a:r>
            <a:r>
              <a:rPr lang="en-GB" sz="2000" b="1" baseline="30000" dirty="0"/>
              <a:t>th</a:t>
            </a:r>
            <a:r>
              <a:rPr lang="en-GB" sz="2000" b="1" dirty="0"/>
              <a:t> March 2025</a:t>
            </a:r>
            <a:endParaRPr lang="en-RU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06BDFE-D31B-E0A9-68E3-C64B6C1AED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colorTemperature colorTemp="5992"/>
                    </a14:imgEffect>
                    <a14:imgEffect>
                      <a14:saturation sat="109000"/>
                    </a14:imgEffect>
                    <a14:imgEffect>
                      <a14:brightnessContrast bright="4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286" y="517677"/>
            <a:ext cx="1730437" cy="1730437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  <a:outerShdw blurRad="177800" dist="139700" dir="2700000" sx="93000" sy="93000" algn="tl" rotWithShape="0">
              <a:srgbClr val="333333">
                <a:alpha val="59000"/>
              </a:srgbClr>
            </a:outerShdw>
            <a:softEdge rad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69DD09-7FB2-9DE0-CF19-221A3E84F435}"/>
              </a:ext>
            </a:extLst>
          </p:cNvPr>
          <p:cNvSpPr txBox="1"/>
          <p:nvPr/>
        </p:nvSpPr>
        <p:spPr>
          <a:xfrm>
            <a:off x="5232196" y="5947104"/>
            <a:ext cx="2638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SB Mustapha | LinkedIn</a:t>
            </a:r>
            <a:endParaRPr lang="en-NG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DB2B3-0D55-0AA8-80EA-D1E311FBEEB2}"/>
              </a:ext>
            </a:extLst>
          </p:cNvPr>
          <p:cNvSpPr txBox="1"/>
          <p:nvPr/>
        </p:nvSpPr>
        <p:spPr>
          <a:xfrm>
            <a:off x="4592197" y="4101218"/>
            <a:ext cx="300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GB" sz="2400" dirty="0"/>
              <a:t>Nationality: </a:t>
            </a:r>
            <a:r>
              <a:rPr lang="en-GB" sz="2400" b="1" dirty="0"/>
              <a:t>NIGERIAN</a:t>
            </a:r>
            <a:endParaRPr lang="en-RU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D7E85-4360-55C4-7033-7E9DEAAE4C50}"/>
              </a:ext>
            </a:extLst>
          </p:cNvPr>
          <p:cNvSpPr txBox="1"/>
          <p:nvPr/>
        </p:nvSpPr>
        <p:spPr>
          <a:xfrm>
            <a:off x="4310916" y="4458902"/>
            <a:ext cx="3904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Application No: </a:t>
            </a:r>
            <a:r>
              <a:rPr lang="en-GB" sz="2400" b="1" dirty="0"/>
              <a:t>20241200232</a:t>
            </a:r>
            <a:endParaRPr lang="en-RU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A5F68-1F1D-2136-8DF7-EE2D7547FA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6212" y="4231832"/>
            <a:ext cx="324775" cy="225593"/>
          </a:xfrm>
          <a:prstGeom prst="rect">
            <a:avLst/>
          </a:prstGeom>
          <a:ln/>
          <a:effectLst>
            <a:outerShdw blurRad="50800" dist="50800" dir="5400000" sx="55000" sy="55000" algn="ctr" rotWithShape="0">
              <a:srgbClr val="000000">
                <a:alpha val="9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665010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1E5C3B-16A5-B70A-6337-46CD9B070418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102" name="CustomShape 11"/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3" name="CustomShape 12"/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4" name="CustomShape 13"/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5" name="CustomShape 14"/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6" name="CustomShape 15"/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7" name="CustomShape 16"/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6838" y="-3026"/>
            <a:ext cx="2564664" cy="6881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5" y="972185"/>
            <a:ext cx="12190730" cy="683895"/>
          </a:xfrm>
          <a:prstGeom prst="rect">
            <a:avLst/>
          </a:prstGeom>
          <a:solidFill>
            <a:srgbClr val="02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CustomShape 6"/>
          <p:cNvSpPr/>
          <p:nvPr/>
        </p:nvSpPr>
        <p:spPr>
          <a:xfrm>
            <a:off x="2363115" y="1199515"/>
            <a:ext cx="805587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18364" y="5123271"/>
            <a:ext cx="5738886" cy="867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ea typeface="微软雅黑" panose="020B0503020204020204" charset="-122"/>
                <a:cs typeface="微软雅黑" panose="020B0503020204020204" charset="-122"/>
                <a:sym typeface="Times New Roman" panose="02020603050405020304" pitchFamily="18" charset="0"/>
              </a:rPr>
              <a:t>Name: </a:t>
            </a:r>
            <a:r>
              <a:rPr lang="en-US" altLang="zh-CN" sz="2400" dirty="0">
                <a:ea typeface="微软雅黑" panose="020B0503020204020204" charset="-122"/>
                <a:cs typeface="微软雅黑" panose="020B0503020204020204" charset="-122"/>
                <a:sym typeface="Times New Roman" panose="02020603050405020304" pitchFamily="18" charset="0"/>
              </a:rPr>
              <a:t>Sanusi, Mustapha Babansoro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ea typeface="微软雅黑" panose="020B0503020204020204" charset="-122"/>
                <a:cs typeface="微软雅黑" panose="020B0503020204020204" charset="-122"/>
                <a:sym typeface="Times New Roman" panose="02020603050405020304" pitchFamily="18" charset="0"/>
              </a:rPr>
              <a:t>Prospective Supervisor: </a:t>
            </a:r>
            <a:r>
              <a:rPr lang="en-GB" sz="2400" dirty="0"/>
              <a:t>Prof. Sun Guolin</a:t>
            </a:r>
            <a:endParaRPr lang="en-US" altLang="zh-CN" sz="2400" dirty="0">
              <a:ea typeface="微软雅黑" panose="020B0503020204020204" charset="-122"/>
              <a:cs typeface="微软雅黑" panose="020B0503020204020204" charset="-122"/>
              <a:sym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b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Times New Roman" panose="02020603050405020304" pitchFamily="18" charset="0"/>
              </a:rPr>
            </a:b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5A04F7-87F1-45E1-8D25-237459B1DC89}"/>
              </a:ext>
            </a:extLst>
          </p:cNvPr>
          <p:cNvSpPr/>
          <p:nvPr/>
        </p:nvSpPr>
        <p:spPr>
          <a:xfrm>
            <a:off x="764214" y="1802003"/>
            <a:ext cx="103181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000" b="1" dirty="0"/>
              <a:t>Masters.</a:t>
            </a:r>
            <a:r>
              <a:rPr lang="en-US" sz="4000" b="1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THESIS </a:t>
            </a:r>
            <a:r>
              <a:rPr lang="en-US" sz="4000" b="1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93605-0350-4AE5-27B0-DB6F4EB40090}"/>
              </a:ext>
            </a:extLst>
          </p:cNvPr>
          <p:cNvSpPr txBox="1"/>
          <p:nvPr/>
        </p:nvSpPr>
        <p:spPr>
          <a:xfrm>
            <a:off x="582408" y="3734884"/>
            <a:ext cx="9988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Topic: </a:t>
            </a:r>
            <a:r>
              <a:rPr lang="en-GB" sz="2400" dirty="0"/>
              <a:t>Optimizing End-to-End Deep Learning Pipelines for Big Data Analytics</a:t>
            </a:r>
            <a:endParaRPr lang="en-RU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D01B4A2-C2CF-6BCD-AA52-1D19D65D7A51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5" name="CustomShape 11">
              <a:extLst>
                <a:ext uri="{FF2B5EF4-FFF2-40B4-BE49-F238E27FC236}">
                  <a16:creationId xmlns:a16="http://schemas.microsoft.com/office/drawing/2014/main" id="{EC3E4949-4483-558B-4D61-B86FD7DED321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" name="CustomShape 12">
              <a:extLst>
                <a:ext uri="{FF2B5EF4-FFF2-40B4-BE49-F238E27FC236}">
                  <a16:creationId xmlns:a16="http://schemas.microsoft.com/office/drawing/2014/main" id="{F6FF52A3-F167-2877-F013-DCA6A557D9EB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CustomShape 13">
              <a:extLst>
                <a:ext uri="{FF2B5EF4-FFF2-40B4-BE49-F238E27FC236}">
                  <a16:creationId xmlns:a16="http://schemas.microsoft.com/office/drawing/2014/main" id="{0E49A0F8-F93E-730F-11D6-8580D6AAABC7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CustomShape 14">
              <a:extLst>
                <a:ext uri="{FF2B5EF4-FFF2-40B4-BE49-F238E27FC236}">
                  <a16:creationId xmlns:a16="http://schemas.microsoft.com/office/drawing/2014/main" id="{8B27EE82-CCBB-BE26-CC39-3184217A5B03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CustomShape 15">
              <a:extLst>
                <a:ext uri="{FF2B5EF4-FFF2-40B4-BE49-F238E27FC236}">
                  <a16:creationId xmlns:a16="http://schemas.microsoft.com/office/drawing/2014/main" id="{791B0A1A-05E5-D567-765C-6C7455B7D772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CustomShape 16">
              <a:extLst>
                <a:ext uri="{FF2B5EF4-FFF2-40B4-BE49-F238E27FC236}">
                  <a16:creationId xmlns:a16="http://schemas.microsoft.com/office/drawing/2014/main" id="{44F3D8CD-D7D6-AB45-2EA4-A978D0C9DA06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3B26C0-8189-41A6-865C-04717BE71AAB}"/>
              </a:ext>
            </a:extLst>
          </p:cNvPr>
          <p:cNvSpPr txBox="1"/>
          <p:nvPr/>
        </p:nvSpPr>
        <p:spPr>
          <a:xfrm>
            <a:off x="380050" y="187056"/>
            <a:ext cx="223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OVERVIEW</a:t>
            </a:r>
          </a:p>
        </p:txBody>
      </p:sp>
      <p:pic>
        <p:nvPicPr>
          <p:cNvPr id="19" name="图片 2">
            <a:extLst>
              <a:ext uri="{FF2B5EF4-FFF2-40B4-BE49-F238E27FC236}">
                <a16:creationId xmlns:a16="http://schemas.microsoft.com/office/drawing/2014/main" id="{EF2F7199-6893-AE2C-1D20-D34E52BD3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6838" y="-3026"/>
            <a:ext cx="2564664" cy="688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9667E1-1D1E-36B8-15CB-DA6D1FDFCF07}"/>
              </a:ext>
            </a:extLst>
          </p:cNvPr>
          <p:cNvSpPr txBox="1"/>
          <p:nvPr/>
        </p:nvSpPr>
        <p:spPr>
          <a:xfrm>
            <a:off x="233869" y="4483914"/>
            <a:ext cx="10299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b="1" dirty="0"/>
              <a:t>Research Objectives &amp; 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highlight>
                  <a:srgbClr val="FFFF00"/>
                </a:highlight>
              </a:rPr>
              <a:t>Develop</a:t>
            </a:r>
            <a:r>
              <a:rPr lang="en-GB" dirty="0"/>
              <a:t> scalable Deep Learning pipelines, </a:t>
            </a:r>
            <a:r>
              <a:rPr lang="en-GB" b="1" dirty="0">
                <a:highlight>
                  <a:srgbClr val="FFFF00"/>
                </a:highlight>
              </a:rPr>
              <a:t>optimize</a:t>
            </a:r>
            <a:r>
              <a:rPr lang="en-GB" dirty="0"/>
              <a:t> data ingestion, </a:t>
            </a:r>
            <a:r>
              <a:rPr lang="en-GB" b="1" dirty="0">
                <a:highlight>
                  <a:srgbClr val="FFFF00"/>
                </a:highlight>
              </a:rPr>
              <a:t>validate</a:t>
            </a:r>
            <a:r>
              <a:rPr lang="en-GB" dirty="0"/>
              <a:t>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highlight>
                  <a:srgbClr val="FFFF00"/>
                </a:highlight>
              </a:rPr>
              <a:t>Test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/>
              <a:t>on real-world big data and </a:t>
            </a:r>
            <a:r>
              <a:rPr lang="en-GB" b="1" dirty="0">
                <a:highlight>
                  <a:srgbClr val="FFFF00"/>
                </a:highlight>
              </a:rPr>
              <a:t>evaluate</a:t>
            </a:r>
            <a:r>
              <a:rPr lang="en-GB" dirty="0"/>
              <a:t> using case studies &amp; cloud applications.</a:t>
            </a:r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EADEC8-AF1A-A386-CC9B-0AAEF0361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746583"/>
              </p:ext>
            </p:extLst>
          </p:nvPr>
        </p:nvGraphicFramePr>
        <p:xfrm>
          <a:off x="271669" y="1064481"/>
          <a:ext cx="11648661" cy="1804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928">
                  <a:extLst>
                    <a:ext uri="{9D8B030D-6E8A-4147-A177-3AD203B41FA5}">
                      <a16:colId xmlns:a16="http://schemas.microsoft.com/office/drawing/2014/main" val="1222382921"/>
                    </a:ext>
                  </a:extLst>
                </a:gridCol>
                <a:gridCol w="5728733">
                  <a:extLst>
                    <a:ext uri="{9D8B030D-6E8A-4147-A177-3AD203B41FA5}">
                      <a16:colId xmlns:a16="http://schemas.microsoft.com/office/drawing/2014/main" val="2680893996"/>
                    </a:ext>
                  </a:extLst>
                </a:gridCol>
              </a:tblGrid>
              <a:tr h="615674">
                <a:tc>
                  <a:txBody>
                    <a:bodyPr/>
                    <a:lstStyle/>
                    <a:p>
                      <a:r>
                        <a:rPr lang="en-GB" sz="1900" dirty="0">
                          <a:solidFill>
                            <a:schemeClr val="tx1"/>
                          </a:solidFill>
                        </a:rPr>
                        <a:t>Challenge (Traditional Pipeline)</a:t>
                      </a:r>
                      <a:endParaRPr lang="en-NG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solidFill>
                            <a:schemeClr val="tx1"/>
                          </a:solidFill>
                        </a:rPr>
                        <a:t>Solution (Optimized Pipeline)</a:t>
                      </a:r>
                      <a:endParaRPr lang="en-NG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11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/>
                        <a:t>Traditional pipelines struggle with large data volumes, causing high latency due to slow data ingestion and transformation, while manual interventions further reduce efficiency.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/>
                        <a:t>Optimized pipelines utilize scalable deep learning, parallel processing, and automated data ingestion to enhance speed, scalability, and real-time AI model updates.</a:t>
                      </a:r>
                      <a:endParaRPr lang="en-NG" sz="1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7268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0EA38E3-DAE5-3AAC-5D71-B62D83D3A412}"/>
              </a:ext>
            </a:extLst>
          </p:cNvPr>
          <p:cNvSpPr txBox="1"/>
          <p:nvPr/>
        </p:nvSpPr>
        <p:spPr>
          <a:xfrm>
            <a:off x="271669" y="3099969"/>
            <a:ext cx="109661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Why It Matters: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Optimized pipelines enhance real-time analytics and decision-making by reducing latency and improving AI/ML model accuracy. Inefficient pipelines lead to slow processing, bottlenecks, and poor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07684896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479C77E-9D18-70DC-7FC5-D698CD18F444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5" name="CustomShape 11">
              <a:extLst>
                <a:ext uri="{FF2B5EF4-FFF2-40B4-BE49-F238E27FC236}">
                  <a16:creationId xmlns:a16="http://schemas.microsoft.com/office/drawing/2014/main" id="{72C93F38-A572-C437-B64B-98F9EA6EA146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" name="CustomShape 12">
              <a:extLst>
                <a:ext uri="{FF2B5EF4-FFF2-40B4-BE49-F238E27FC236}">
                  <a16:creationId xmlns:a16="http://schemas.microsoft.com/office/drawing/2014/main" id="{A9E52EA5-0494-0822-6ABF-1D0327508226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CustomShape 13">
              <a:extLst>
                <a:ext uri="{FF2B5EF4-FFF2-40B4-BE49-F238E27FC236}">
                  <a16:creationId xmlns:a16="http://schemas.microsoft.com/office/drawing/2014/main" id="{276A1CC9-8BE3-B480-4300-F4D8D6AD47E2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CustomShape 14">
              <a:extLst>
                <a:ext uri="{FF2B5EF4-FFF2-40B4-BE49-F238E27FC236}">
                  <a16:creationId xmlns:a16="http://schemas.microsoft.com/office/drawing/2014/main" id="{E46FF9A0-489B-0252-EA94-372231C45AF6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CustomShape 15">
              <a:extLst>
                <a:ext uri="{FF2B5EF4-FFF2-40B4-BE49-F238E27FC236}">
                  <a16:creationId xmlns:a16="http://schemas.microsoft.com/office/drawing/2014/main" id="{BD220250-E38B-C1D8-904E-A3D35AECD362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CustomShape 16">
              <a:extLst>
                <a:ext uri="{FF2B5EF4-FFF2-40B4-BE49-F238E27FC236}">
                  <a16:creationId xmlns:a16="http://schemas.microsoft.com/office/drawing/2014/main" id="{80BBEA6C-FBA0-AD6B-0BF0-3CC730BDAAF7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" name="图片 2">
            <a:extLst>
              <a:ext uri="{FF2B5EF4-FFF2-40B4-BE49-F238E27FC236}">
                <a16:creationId xmlns:a16="http://schemas.microsoft.com/office/drawing/2014/main" id="{80924418-C3E4-DA55-6252-0321F1ED2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6838" y="-3026"/>
            <a:ext cx="2564664" cy="688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36BCA2-B048-4B03-A817-254328A166E9}"/>
              </a:ext>
            </a:extLst>
          </p:cNvPr>
          <p:cNvSpPr txBox="1"/>
          <p:nvPr/>
        </p:nvSpPr>
        <p:spPr>
          <a:xfrm>
            <a:off x="380050" y="187056"/>
            <a:ext cx="2881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METHODOLOGY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EFC7B-8D6C-1CDB-7A36-FD23ABB3A182}"/>
              </a:ext>
            </a:extLst>
          </p:cNvPr>
          <p:cNvSpPr txBox="1"/>
          <p:nvPr/>
        </p:nvSpPr>
        <p:spPr>
          <a:xfrm>
            <a:off x="4850753" y="4952729"/>
            <a:ext cx="249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DATAFLOW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6BE025-9883-6B9D-51CF-4EB867CD9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96"/>
          <a:stretch/>
        </p:blipFill>
        <p:spPr>
          <a:xfrm>
            <a:off x="750901" y="1479892"/>
            <a:ext cx="10690194" cy="31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8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257A15D-6543-30AF-7DB9-1FB45C4F974F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6" name="CustomShape 11">
              <a:extLst>
                <a:ext uri="{FF2B5EF4-FFF2-40B4-BE49-F238E27FC236}">
                  <a16:creationId xmlns:a16="http://schemas.microsoft.com/office/drawing/2014/main" id="{F5762FF1-9470-35E9-493A-AA709E1DE9CD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CustomShape 12">
              <a:extLst>
                <a:ext uri="{FF2B5EF4-FFF2-40B4-BE49-F238E27FC236}">
                  <a16:creationId xmlns:a16="http://schemas.microsoft.com/office/drawing/2014/main" id="{5D196140-9962-BAE5-11C8-A7D631F0EF47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CustomShape 13">
              <a:extLst>
                <a:ext uri="{FF2B5EF4-FFF2-40B4-BE49-F238E27FC236}">
                  <a16:creationId xmlns:a16="http://schemas.microsoft.com/office/drawing/2014/main" id="{30D8ACE9-B0A6-4CBC-00D3-AA20F1F06B7A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CustomShape 14">
              <a:extLst>
                <a:ext uri="{FF2B5EF4-FFF2-40B4-BE49-F238E27FC236}">
                  <a16:creationId xmlns:a16="http://schemas.microsoft.com/office/drawing/2014/main" id="{17B7BC13-C9B6-4BCF-64FB-DDBE356D129A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CustomShape 15">
              <a:extLst>
                <a:ext uri="{FF2B5EF4-FFF2-40B4-BE49-F238E27FC236}">
                  <a16:creationId xmlns:a16="http://schemas.microsoft.com/office/drawing/2014/main" id="{8D8E7A5E-FED9-5A97-4B42-0429AFDD0B9B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CustomShape 16">
              <a:extLst>
                <a:ext uri="{FF2B5EF4-FFF2-40B4-BE49-F238E27FC236}">
                  <a16:creationId xmlns:a16="http://schemas.microsoft.com/office/drawing/2014/main" id="{D681577A-0598-C4EB-EB54-256D40EBE464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2" name="图片 2">
            <a:extLst>
              <a:ext uri="{FF2B5EF4-FFF2-40B4-BE49-F238E27FC236}">
                <a16:creationId xmlns:a16="http://schemas.microsoft.com/office/drawing/2014/main" id="{F5F43A19-2595-6454-6DB8-69432A29F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6838" y="-3026"/>
            <a:ext cx="2564664" cy="6881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0D82E6-2E9B-337B-1E3D-4083E335F673}"/>
              </a:ext>
            </a:extLst>
          </p:cNvPr>
          <p:cNvSpPr txBox="1"/>
          <p:nvPr/>
        </p:nvSpPr>
        <p:spPr>
          <a:xfrm>
            <a:off x="380050" y="187056"/>
            <a:ext cx="8172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Illustration of Data Cleaning and Transformation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587B7-8F27-842E-A380-B1B1C9864424}"/>
              </a:ext>
            </a:extLst>
          </p:cNvPr>
          <p:cNvSpPr txBox="1"/>
          <p:nvPr/>
        </p:nvSpPr>
        <p:spPr>
          <a:xfrm>
            <a:off x="380050" y="2030405"/>
            <a:ext cx="4138942" cy="368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GB" sz="1600" dirty="0"/>
              <a:t>Figure 5 &amp; 6 illustrate raw data transformation into structured datasets. Cleaning steps like handling missing values &amp; standardization enhance data quality, ensuring deep learning models extract patterns effectively for accurate predictions.</a:t>
            </a:r>
            <a:endParaRPr lang="en-NG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69986D8-8BE3-EB50-EB3C-C341464C4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9" t="3425" r="14539" b="4336"/>
          <a:stretch/>
        </p:blipFill>
        <p:spPr>
          <a:xfrm>
            <a:off x="4903304" y="1307944"/>
            <a:ext cx="6862610" cy="5119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77841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381A27A-2D86-6160-52AA-BBA521F07CBE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7" name="CustomShape 11">
              <a:extLst>
                <a:ext uri="{FF2B5EF4-FFF2-40B4-BE49-F238E27FC236}">
                  <a16:creationId xmlns:a16="http://schemas.microsoft.com/office/drawing/2014/main" id="{22CCD3CC-FC7E-6D31-544F-96FCC76EDB96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CustomShape 12">
              <a:extLst>
                <a:ext uri="{FF2B5EF4-FFF2-40B4-BE49-F238E27FC236}">
                  <a16:creationId xmlns:a16="http://schemas.microsoft.com/office/drawing/2014/main" id="{B8F25C71-DDA5-E9DF-7885-58DE88C27E8C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CustomShape 13">
              <a:extLst>
                <a:ext uri="{FF2B5EF4-FFF2-40B4-BE49-F238E27FC236}">
                  <a16:creationId xmlns:a16="http://schemas.microsoft.com/office/drawing/2014/main" id="{075584D6-4A16-BD8B-1022-574966B99ABA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CustomShape 14">
              <a:extLst>
                <a:ext uri="{FF2B5EF4-FFF2-40B4-BE49-F238E27FC236}">
                  <a16:creationId xmlns:a16="http://schemas.microsoft.com/office/drawing/2014/main" id="{D7332A0D-00D8-1713-A0B9-E18EDB062166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CustomShape 15">
              <a:extLst>
                <a:ext uri="{FF2B5EF4-FFF2-40B4-BE49-F238E27FC236}">
                  <a16:creationId xmlns:a16="http://schemas.microsoft.com/office/drawing/2014/main" id="{B11C8E2A-3318-1489-3451-AF49BEE7A429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" name="CustomShape 16">
              <a:extLst>
                <a:ext uri="{FF2B5EF4-FFF2-40B4-BE49-F238E27FC236}">
                  <a16:creationId xmlns:a16="http://schemas.microsoft.com/office/drawing/2014/main" id="{7D264E7D-C7B5-5500-7160-E68D490BBFE8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" name="图片 2">
            <a:extLst>
              <a:ext uri="{FF2B5EF4-FFF2-40B4-BE49-F238E27FC236}">
                <a16:creationId xmlns:a16="http://schemas.microsoft.com/office/drawing/2014/main" id="{A31B158B-9EC1-CBC4-E788-D4670C17B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6838" y="-3026"/>
            <a:ext cx="2564664" cy="6881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ABE828-8799-7E59-2438-E286235F7EFF}"/>
              </a:ext>
            </a:extLst>
          </p:cNvPr>
          <p:cNvSpPr txBox="1"/>
          <p:nvPr/>
        </p:nvSpPr>
        <p:spPr>
          <a:xfrm>
            <a:off x="380050" y="187056"/>
            <a:ext cx="5395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PERFORMANCE COMPARISON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AFBFC0-14FE-BDFC-F052-1E43BA2F580E}"/>
              </a:ext>
            </a:extLst>
          </p:cNvPr>
          <p:cNvSpPr txBox="1"/>
          <p:nvPr/>
        </p:nvSpPr>
        <p:spPr>
          <a:xfrm>
            <a:off x="1805914" y="6301612"/>
            <a:ext cx="5271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Note: </a:t>
            </a:r>
            <a:r>
              <a:rPr lang="en-GB" dirty="0"/>
              <a:t>Hypothetical data used for illustration purposes.</a:t>
            </a:r>
            <a:endParaRPr lang="en-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761A-DA36-2149-E20C-D0A373B18C90}"/>
              </a:ext>
            </a:extLst>
          </p:cNvPr>
          <p:cNvSpPr txBox="1"/>
          <p:nvPr/>
        </p:nvSpPr>
        <p:spPr>
          <a:xfrm>
            <a:off x="8903309" y="2872738"/>
            <a:ext cx="31117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 the performance evaluation, I use a </a:t>
            </a:r>
            <a:r>
              <a:rPr lang="en-GB" b="1" dirty="0"/>
              <a:t>hypothetical dataset</a:t>
            </a:r>
            <a:r>
              <a:rPr lang="en-GB" dirty="0"/>
              <a:t> simulating real-world big data scenarios, ranging from 10GB to 100GB, to test scalability, efficiency, and AI model accuracy.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AEF6F9-8DDE-557B-5DA6-F3DFF962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9" y="983702"/>
            <a:ext cx="8542961" cy="51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104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481A222-CF6E-6E13-97B5-CCC14C80A633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6" name="CustomShape 11">
              <a:extLst>
                <a:ext uri="{FF2B5EF4-FFF2-40B4-BE49-F238E27FC236}">
                  <a16:creationId xmlns:a16="http://schemas.microsoft.com/office/drawing/2014/main" id="{2646AC06-C537-8C4C-3B90-7CEAE9CF9778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CustomShape 12">
              <a:extLst>
                <a:ext uri="{FF2B5EF4-FFF2-40B4-BE49-F238E27FC236}">
                  <a16:creationId xmlns:a16="http://schemas.microsoft.com/office/drawing/2014/main" id="{5C76AABE-202D-23D0-1E93-93913B93019F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CustomShape 13">
              <a:extLst>
                <a:ext uri="{FF2B5EF4-FFF2-40B4-BE49-F238E27FC236}">
                  <a16:creationId xmlns:a16="http://schemas.microsoft.com/office/drawing/2014/main" id="{E9EDE040-7E8D-6E25-CF39-1ECB42F02229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CustomShape 14">
              <a:extLst>
                <a:ext uri="{FF2B5EF4-FFF2-40B4-BE49-F238E27FC236}">
                  <a16:creationId xmlns:a16="http://schemas.microsoft.com/office/drawing/2014/main" id="{125831C4-0F0A-5000-35CC-620E64A5F756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CustomShape 15">
              <a:extLst>
                <a:ext uri="{FF2B5EF4-FFF2-40B4-BE49-F238E27FC236}">
                  <a16:creationId xmlns:a16="http://schemas.microsoft.com/office/drawing/2014/main" id="{A5218CC6-3101-74C8-E7AA-71A6C091BDF9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CustomShape 16">
              <a:extLst>
                <a:ext uri="{FF2B5EF4-FFF2-40B4-BE49-F238E27FC236}">
                  <a16:creationId xmlns:a16="http://schemas.microsoft.com/office/drawing/2014/main" id="{2F6CF51F-1B79-2ED9-5A10-91E3E7E5C3FD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2" name="图片 2">
            <a:extLst>
              <a:ext uri="{FF2B5EF4-FFF2-40B4-BE49-F238E27FC236}">
                <a16:creationId xmlns:a16="http://schemas.microsoft.com/office/drawing/2014/main" id="{EE27F2CF-FB5B-4ADD-77DF-D334E8B90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6838" y="-3026"/>
            <a:ext cx="2564664" cy="6881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89BE27-4B9A-D175-1B2F-FB58F83BBB95}"/>
              </a:ext>
            </a:extLst>
          </p:cNvPr>
          <p:cNvSpPr txBox="1"/>
          <p:nvPr/>
        </p:nvSpPr>
        <p:spPr>
          <a:xfrm>
            <a:off x="51771" y="209548"/>
            <a:ext cx="8860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EXPECTED CONTRIBUTIONS &amp; REAL-WORLD IMPACT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92464-A147-56BB-8A6E-26F704A23469}"/>
              </a:ext>
            </a:extLst>
          </p:cNvPr>
          <p:cNvSpPr txBox="1"/>
          <p:nvPr/>
        </p:nvSpPr>
        <p:spPr>
          <a:xfrm>
            <a:off x="158050" y="1100935"/>
            <a:ext cx="697106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Optimizing Pipelines for Big Data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Scalability: </a:t>
            </a:r>
            <a:r>
              <a:rPr lang="en-GB" dirty="0"/>
              <a:t>Real-time deep learning pipeline.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Efficiency: </a:t>
            </a:r>
            <a:r>
              <a:rPr lang="en-GB" dirty="0"/>
              <a:t>Reduced latency, faster AI predictions.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Automation: </a:t>
            </a:r>
            <a:r>
              <a:rPr lang="en-GB" dirty="0"/>
              <a:t>Fully automated AI model deployment.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D5A8E8-8D98-D1FF-69A6-7FD53D33A154}"/>
              </a:ext>
            </a:extLst>
          </p:cNvPr>
          <p:cNvSpPr txBox="1"/>
          <p:nvPr/>
        </p:nvSpPr>
        <p:spPr>
          <a:xfrm>
            <a:off x="233760" y="3920784"/>
            <a:ext cx="86946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Real-World Applications</a:t>
            </a:r>
          </a:p>
          <a:p>
            <a:endParaRPr lang="en-GB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Healthcare: </a:t>
            </a:r>
            <a:r>
              <a:rPr lang="en-GB" dirty="0"/>
              <a:t>AI-driven medical diagnostics &amp; real-time patient monitoring.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Finance: </a:t>
            </a:r>
            <a:r>
              <a:rPr lang="en-GB" dirty="0"/>
              <a:t>Fraud detection &amp; risk analysis using real-time big data processing.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Smart Cities: </a:t>
            </a:r>
            <a:r>
              <a:rPr lang="en-GB" dirty="0"/>
              <a:t>Optimized traffic management &amp; predictive analytics for urban planning.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Manufacturing: </a:t>
            </a:r>
            <a:r>
              <a:rPr lang="en-GB" dirty="0"/>
              <a:t>Automated quality control using real-time AI-powered detection.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DE4F1-F29B-9894-6D3C-B5D30249A3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13518" r="12963" b="14259"/>
          <a:stretch/>
        </p:blipFill>
        <p:spPr>
          <a:xfrm>
            <a:off x="8873238" y="2756024"/>
            <a:ext cx="1325652" cy="1295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AE23C4-FA80-714B-ECFB-AFAAC3A267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2" y="2722840"/>
            <a:ext cx="1295750" cy="12957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805766-382D-7371-735B-3ECFA16FEF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44" y="1303740"/>
            <a:ext cx="1263516" cy="12635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22A5E8-F8C6-907F-BCBA-9CE2CFE25D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126" y="4180526"/>
            <a:ext cx="1313764" cy="13137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E5F7F7B-A39C-A87A-BB0E-40E498BF13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13069" r="17597" b="16742"/>
          <a:stretch/>
        </p:blipFill>
        <p:spPr>
          <a:xfrm>
            <a:off x="10280544" y="2710264"/>
            <a:ext cx="1325652" cy="12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7958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AC83656-6832-8B6B-79E6-1725E6299E71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5" name="CustomShape 11">
              <a:extLst>
                <a:ext uri="{FF2B5EF4-FFF2-40B4-BE49-F238E27FC236}">
                  <a16:creationId xmlns:a16="http://schemas.microsoft.com/office/drawing/2014/main" id="{C951032C-BF77-F757-4276-2E856A120F56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" name="CustomShape 12">
              <a:extLst>
                <a:ext uri="{FF2B5EF4-FFF2-40B4-BE49-F238E27FC236}">
                  <a16:creationId xmlns:a16="http://schemas.microsoft.com/office/drawing/2014/main" id="{3934D21B-75F7-E7FA-DC0C-AD96308D5824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CustomShape 13">
              <a:extLst>
                <a:ext uri="{FF2B5EF4-FFF2-40B4-BE49-F238E27FC236}">
                  <a16:creationId xmlns:a16="http://schemas.microsoft.com/office/drawing/2014/main" id="{66F7CE27-0CE3-99D7-9840-8D2D63530C0D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CustomShape 14">
              <a:extLst>
                <a:ext uri="{FF2B5EF4-FFF2-40B4-BE49-F238E27FC236}">
                  <a16:creationId xmlns:a16="http://schemas.microsoft.com/office/drawing/2014/main" id="{227872E8-BBBD-F564-60B3-AE7B03E0DD77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CustomShape 15">
              <a:extLst>
                <a:ext uri="{FF2B5EF4-FFF2-40B4-BE49-F238E27FC236}">
                  <a16:creationId xmlns:a16="http://schemas.microsoft.com/office/drawing/2014/main" id="{2B778595-2356-EBF7-CE1D-1DD4A319425A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CustomShape 16">
              <a:extLst>
                <a:ext uri="{FF2B5EF4-FFF2-40B4-BE49-F238E27FC236}">
                  <a16:creationId xmlns:a16="http://schemas.microsoft.com/office/drawing/2014/main" id="{4359C775-46CE-9E32-3F67-4A87FCB8EEFA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" name="图片 2">
            <a:extLst>
              <a:ext uri="{FF2B5EF4-FFF2-40B4-BE49-F238E27FC236}">
                <a16:creationId xmlns:a16="http://schemas.microsoft.com/office/drawing/2014/main" id="{3B204D3D-7C27-07F0-6120-893028B1D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6838" y="-3026"/>
            <a:ext cx="2564664" cy="6881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BE339F-844B-CA37-6C74-FEFEF92C63E2}"/>
              </a:ext>
            </a:extLst>
          </p:cNvPr>
          <p:cNvSpPr txBox="1"/>
          <p:nvPr/>
        </p:nvSpPr>
        <p:spPr>
          <a:xfrm>
            <a:off x="380050" y="187056"/>
            <a:ext cx="2414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31427-E12A-B679-7C50-79DC98CD953D}"/>
              </a:ext>
            </a:extLst>
          </p:cNvPr>
          <p:cNvSpPr txBox="1"/>
          <p:nvPr/>
        </p:nvSpPr>
        <p:spPr>
          <a:xfrm>
            <a:off x="183420" y="1536441"/>
            <a:ext cx="11825159" cy="476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prospect of pursuing Masters in Computer Science at UESTC aligns perfectly with my academic and professional aspirations.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 The program's focus on AI, machine learning, and data science makes it the ideal place for my growth.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 am confident that my background, skills, and dedication align with UESTC's values and goals.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 am excited about the opportunity to contribute to the academic community and further my studies in the field of AI and Computer Science.</a:t>
            </a:r>
            <a:b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447983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5D986EB-E9E1-38DB-511C-17DD8436CD46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5" name="CustomShape 11">
              <a:extLst>
                <a:ext uri="{FF2B5EF4-FFF2-40B4-BE49-F238E27FC236}">
                  <a16:creationId xmlns:a16="http://schemas.microsoft.com/office/drawing/2014/main" id="{A159DC4B-10BD-784E-7F3B-B4A996C9227D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" name="CustomShape 12">
              <a:extLst>
                <a:ext uri="{FF2B5EF4-FFF2-40B4-BE49-F238E27FC236}">
                  <a16:creationId xmlns:a16="http://schemas.microsoft.com/office/drawing/2014/main" id="{DE64EE89-3547-C68A-9ACE-AA1144DE11D1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CustomShape 13">
              <a:extLst>
                <a:ext uri="{FF2B5EF4-FFF2-40B4-BE49-F238E27FC236}">
                  <a16:creationId xmlns:a16="http://schemas.microsoft.com/office/drawing/2014/main" id="{0D3DB57A-4417-DF05-23F0-51FC6A2BF343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CustomShape 14">
              <a:extLst>
                <a:ext uri="{FF2B5EF4-FFF2-40B4-BE49-F238E27FC236}">
                  <a16:creationId xmlns:a16="http://schemas.microsoft.com/office/drawing/2014/main" id="{FBED5359-CF97-94B4-3D90-B23FBEAF4E14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CustomShape 15">
              <a:extLst>
                <a:ext uri="{FF2B5EF4-FFF2-40B4-BE49-F238E27FC236}">
                  <a16:creationId xmlns:a16="http://schemas.microsoft.com/office/drawing/2014/main" id="{0A063873-E2BA-EACD-973A-A795A4F1B3C9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CustomShape 16">
              <a:extLst>
                <a:ext uri="{FF2B5EF4-FFF2-40B4-BE49-F238E27FC236}">
                  <a16:creationId xmlns:a16="http://schemas.microsoft.com/office/drawing/2014/main" id="{E0E59C43-FB10-EC0C-F561-6AE2EC9BA32B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" name="图片 2">
            <a:extLst>
              <a:ext uri="{FF2B5EF4-FFF2-40B4-BE49-F238E27FC236}">
                <a16:creationId xmlns:a16="http://schemas.microsoft.com/office/drawing/2014/main" id="{596B108A-4B3F-0505-A4C8-B3BD59CEE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6838" y="-3026"/>
            <a:ext cx="2564664" cy="688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F84FD0-5AC1-A8F7-CF3A-79FC572167E2}"/>
              </a:ext>
            </a:extLst>
          </p:cNvPr>
          <p:cNvSpPr txBox="1"/>
          <p:nvPr/>
        </p:nvSpPr>
        <p:spPr>
          <a:xfrm>
            <a:off x="1820632" y="3429000"/>
            <a:ext cx="8550733" cy="137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113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an Ultra-Bold"/>
                <a:ea typeface="+mn-ea"/>
                <a:cs typeface="+mn-cs"/>
              </a:rPr>
              <a:t>THANK YOU FOR YOUR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825DB-73BA-CB87-F341-04480D666292}"/>
              </a:ext>
            </a:extLst>
          </p:cNvPr>
          <p:cNvSpPr txBox="1"/>
          <p:nvPr/>
        </p:nvSpPr>
        <p:spPr>
          <a:xfrm>
            <a:off x="3021494" y="2224035"/>
            <a:ext cx="6149008" cy="1718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3555"/>
              </a:lnSpc>
              <a:spcBef>
                <a:spcPct val="0"/>
              </a:spcBef>
            </a:pPr>
            <a:r>
              <a:rPr lang="en-US" sz="9600" dirty="0">
                <a:solidFill>
                  <a:schemeClr val="tx2"/>
                </a:solidFill>
                <a:latin typeface="Calibri" panose="020F0502020204030204" pitchFamily="34" charset="0"/>
                <a:ea typeface="思源黑体 1 Bold"/>
                <a:cs typeface="Calibri" panose="020F0502020204030204" pitchFamily="34" charset="0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259354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36E73D-CCD1-3491-CE10-ED31810F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689" y="1349309"/>
            <a:ext cx="684552" cy="500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6B571D9-BC74-074B-2B5B-E72982044F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6583" y="1364568"/>
            <a:ext cx="684552" cy="475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A0F697-3C90-7144-1419-F21D0F0DE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8" y="1349309"/>
            <a:ext cx="684552" cy="500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24000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CustomShape 11"/>
          <p:cNvSpPr/>
          <p:nvPr/>
        </p:nvSpPr>
        <p:spPr>
          <a:xfrm>
            <a:off x="-635" y="619760"/>
            <a:ext cx="12193270" cy="174625"/>
          </a:xfrm>
          <a:custGeom>
            <a:avLst/>
            <a:gdLst/>
            <a:ahLst/>
            <a:cxnLst/>
            <a:rect l="l" t="t" r="r" b="b"/>
            <a:pathLst>
              <a:path w="9156700" h="127000">
                <a:moveTo>
                  <a:pt x="0" y="127000"/>
                </a:moveTo>
                <a:lnTo>
                  <a:pt x="7315200" y="127000"/>
                </a:lnTo>
                <a:lnTo>
                  <a:pt x="7385050" y="0"/>
                </a:lnTo>
                <a:lnTo>
                  <a:pt x="8331200" y="0"/>
                </a:lnTo>
                <a:lnTo>
                  <a:pt x="8401050" y="114300"/>
                </a:lnTo>
                <a:lnTo>
                  <a:pt x="9156700" y="114300"/>
                </a:lnTo>
              </a:path>
            </a:pathLst>
          </a:custGeom>
          <a:solidFill>
            <a:schemeClr val="bg1"/>
          </a:solidFill>
          <a:ln w="28575">
            <a:solidFill>
              <a:srgbClr val="02567A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sp>
        <p:nvSpPr>
          <p:cNvPr id="103" name="CustomShape 12"/>
          <p:cNvSpPr/>
          <p:nvPr/>
        </p:nvSpPr>
        <p:spPr>
          <a:xfrm>
            <a:off x="9975605" y="685603"/>
            <a:ext cx="223920" cy="108720"/>
          </a:xfrm>
          <a:prstGeom prst="parallelogram">
            <a:avLst>
              <a:gd name="adj" fmla="val 52311"/>
            </a:avLst>
          </a:prstGeom>
          <a:solidFill>
            <a:srgbClr val="02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sp>
        <p:nvSpPr>
          <p:cNvPr id="104" name="CustomShape 13"/>
          <p:cNvSpPr/>
          <p:nvPr/>
        </p:nvSpPr>
        <p:spPr>
          <a:xfrm>
            <a:off x="10161725" y="685603"/>
            <a:ext cx="223920" cy="108720"/>
          </a:xfrm>
          <a:prstGeom prst="parallelogram">
            <a:avLst>
              <a:gd name="adj" fmla="val 52311"/>
            </a:avLst>
          </a:prstGeom>
          <a:solidFill>
            <a:srgbClr val="02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sp>
        <p:nvSpPr>
          <p:cNvPr id="105" name="CustomShape 14"/>
          <p:cNvSpPr/>
          <p:nvPr/>
        </p:nvSpPr>
        <p:spPr>
          <a:xfrm>
            <a:off x="10347845" y="685603"/>
            <a:ext cx="223920" cy="108720"/>
          </a:xfrm>
          <a:prstGeom prst="parallelogram">
            <a:avLst>
              <a:gd name="adj" fmla="val 52311"/>
            </a:avLst>
          </a:prstGeom>
          <a:solidFill>
            <a:srgbClr val="02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sp>
        <p:nvSpPr>
          <p:cNvPr id="106" name="CustomShape 15"/>
          <p:cNvSpPr/>
          <p:nvPr/>
        </p:nvSpPr>
        <p:spPr>
          <a:xfrm>
            <a:off x="10533965" y="685603"/>
            <a:ext cx="223920" cy="108720"/>
          </a:xfrm>
          <a:prstGeom prst="parallelogram">
            <a:avLst>
              <a:gd name="adj" fmla="val 52311"/>
            </a:avLst>
          </a:prstGeom>
          <a:solidFill>
            <a:srgbClr val="02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sp>
        <p:nvSpPr>
          <p:cNvPr id="107" name="CustomShape 16"/>
          <p:cNvSpPr/>
          <p:nvPr/>
        </p:nvSpPr>
        <p:spPr>
          <a:xfrm>
            <a:off x="10720085" y="685603"/>
            <a:ext cx="223920" cy="108720"/>
          </a:xfrm>
          <a:prstGeom prst="parallelogram">
            <a:avLst>
              <a:gd name="adj" fmla="val 52311"/>
            </a:avLst>
          </a:prstGeom>
          <a:solidFill>
            <a:srgbClr val="02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721" y="14681"/>
            <a:ext cx="2530629" cy="6790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E6F7D5-53F6-669D-8BF7-3E0CCB1D72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349" y="2179773"/>
            <a:ext cx="1030750" cy="1021510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3F093D9-CE70-D45A-6317-13D63A199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64325" y="2182461"/>
            <a:ext cx="1091637" cy="109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4D5B9D-532A-CF4A-8CB4-09A0E417F66F}"/>
              </a:ext>
            </a:extLst>
          </p:cNvPr>
          <p:cNvCxnSpPr>
            <a:cxnSpLocks/>
          </p:cNvCxnSpPr>
          <p:nvPr/>
        </p:nvCxnSpPr>
        <p:spPr>
          <a:xfrm>
            <a:off x="2354312" y="3175897"/>
            <a:ext cx="0" cy="31843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074BB5-254D-7C8C-4C6C-B1837CC29F82}"/>
              </a:ext>
            </a:extLst>
          </p:cNvPr>
          <p:cNvCxnSpPr>
            <a:cxnSpLocks/>
          </p:cNvCxnSpPr>
          <p:nvPr/>
        </p:nvCxnSpPr>
        <p:spPr>
          <a:xfrm>
            <a:off x="5172423" y="3144665"/>
            <a:ext cx="0" cy="3293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120F208-BE0A-7416-5A53-D6D80ACA6F8A}"/>
              </a:ext>
            </a:extLst>
          </p:cNvPr>
          <p:cNvSpPr/>
          <p:nvPr/>
        </p:nvSpPr>
        <p:spPr>
          <a:xfrm>
            <a:off x="1941888" y="2400748"/>
            <a:ext cx="824849" cy="6463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600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8E9B268-2125-8D11-73BE-EB634944C9F0}"/>
              </a:ext>
            </a:extLst>
          </p:cNvPr>
          <p:cNvSpPr/>
          <p:nvPr/>
        </p:nvSpPr>
        <p:spPr>
          <a:xfrm>
            <a:off x="8136370" y="2400748"/>
            <a:ext cx="824849" cy="6463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6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ACFC94-30B4-120D-CA16-F16181930D00}"/>
              </a:ext>
            </a:extLst>
          </p:cNvPr>
          <p:cNvCxnSpPr>
            <a:cxnSpLocks/>
          </p:cNvCxnSpPr>
          <p:nvPr/>
        </p:nvCxnSpPr>
        <p:spPr>
          <a:xfrm>
            <a:off x="8606412" y="3144665"/>
            <a:ext cx="0" cy="3293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A5C09841-8F04-AB0A-CBA9-39F418DA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2727" y="2150613"/>
            <a:ext cx="1345340" cy="1347587"/>
          </a:xfrm>
          <a:prstGeom prst="rect">
            <a:avLst/>
          </a:prstGeom>
          <a:noFill/>
          <a:effectLst>
            <a:innerShdw blurRad="63500" dist="50800" dir="108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42606877-115F-D3B5-6A9F-6F78BB298AFC}"/>
              </a:ext>
            </a:extLst>
          </p:cNvPr>
          <p:cNvSpPr/>
          <p:nvPr/>
        </p:nvSpPr>
        <p:spPr>
          <a:xfrm>
            <a:off x="4784863" y="2405115"/>
            <a:ext cx="824849" cy="6463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42DEC7-BA5F-C95A-957C-AA554CA46B17}"/>
              </a:ext>
            </a:extLst>
          </p:cNvPr>
          <p:cNvSpPr txBox="1"/>
          <p:nvPr/>
        </p:nvSpPr>
        <p:spPr>
          <a:xfrm>
            <a:off x="141141" y="3520788"/>
            <a:ext cx="224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High School Attended</a:t>
            </a:r>
            <a:endParaRPr lang="en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833C71-9C62-2CA6-28C1-512A7154C882}"/>
              </a:ext>
            </a:extLst>
          </p:cNvPr>
          <p:cNvSpPr txBox="1"/>
          <p:nvPr/>
        </p:nvSpPr>
        <p:spPr>
          <a:xfrm>
            <a:off x="192166" y="3826276"/>
            <a:ext cx="1986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Beijing World Youth Academy, China</a:t>
            </a:r>
          </a:p>
          <a:p>
            <a:pPr algn="ctr"/>
            <a:r>
              <a:rPr lang="en-GB" sz="1600" dirty="0"/>
              <a:t>(2017 – 2019)</a:t>
            </a:r>
            <a:endParaRPr lang="en-RU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F1E704-9A62-41D2-F563-C3CCFC7CDB37}"/>
              </a:ext>
            </a:extLst>
          </p:cNvPr>
          <p:cNvSpPr txBox="1"/>
          <p:nvPr/>
        </p:nvSpPr>
        <p:spPr>
          <a:xfrm>
            <a:off x="141141" y="4653442"/>
            <a:ext cx="208814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RU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5AEB58-46BB-64BC-CCE1-6BE7B90B833D}"/>
              </a:ext>
            </a:extLst>
          </p:cNvPr>
          <p:cNvSpPr/>
          <p:nvPr/>
        </p:nvSpPr>
        <p:spPr>
          <a:xfrm>
            <a:off x="5149178" y="3535310"/>
            <a:ext cx="33996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B.Sc. in Software Engineering, </a:t>
            </a:r>
          </a:p>
          <a:p>
            <a:pPr algn="ctr"/>
            <a:r>
              <a:rPr lang="en-GB" dirty="0"/>
              <a:t>Al-Hikmah University, Nigeria (2020–2024)</a:t>
            </a:r>
            <a:r>
              <a:rPr lang="en-RU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6DE7A9-5D7B-46AA-85B9-F5C27527E301}"/>
              </a:ext>
            </a:extLst>
          </p:cNvPr>
          <p:cNvSpPr txBox="1"/>
          <p:nvPr/>
        </p:nvSpPr>
        <p:spPr>
          <a:xfrm>
            <a:off x="5204534" y="3915150"/>
            <a:ext cx="33448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Software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Development &amp;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AI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Computational Logic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Graduation Project: </a:t>
            </a:r>
            <a:r>
              <a:rPr lang="en-GB" sz="1400" dirty="0"/>
              <a:t>Development of a Campus Navigation and Dynamic Display System. </a:t>
            </a:r>
            <a:endParaRPr lang="en-RU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5F69E1-24C2-AAC2-7979-15F4F4B2ED63}"/>
              </a:ext>
            </a:extLst>
          </p:cNvPr>
          <p:cNvSpPr/>
          <p:nvPr/>
        </p:nvSpPr>
        <p:spPr>
          <a:xfrm>
            <a:off x="8664030" y="3520788"/>
            <a:ext cx="33996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M.Eng. (Prospective) – Computer Science and Technology. </a:t>
            </a:r>
          </a:p>
          <a:p>
            <a:r>
              <a:rPr lang="en-GB" dirty="0"/>
              <a:t>University of Electronic Science and Technology of China (UESTC)</a:t>
            </a:r>
          </a:p>
          <a:p>
            <a:endParaRPr lang="en-GB" dirty="0"/>
          </a:p>
          <a:p>
            <a:r>
              <a:rPr lang="en-GB" dirty="0"/>
              <a:t> – Applying for 2025 Intake</a:t>
            </a:r>
          </a:p>
          <a:p>
            <a:r>
              <a:rPr lang="en-RU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660EF8-6D37-2F99-A936-6988B3263A58}"/>
              </a:ext>
            </a:extLst>
          </p:cNvPr>
          <p:cNvSpPr txBox="1"/>
          <p:nvPr/>
        </p:nvSpPr>
        <p:spPr>
          <a:xfrm>
            <a:off x="8658071" y="5552113"/>
            <a:ext cx="2858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/>
              <a:t>M.Eng. Thesis – TBD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MSY6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1FACBD-EB05-5CF0-2C84-143123EA7748}"/>
              </a:ext>
            </a:extLst>
          </p:cNvPr>
          <p:cNvSpPr txBox="1"/>
          <p:nvPr/>
        </p:nvSpPr>
        <p:spPr>
          <a:xfrm>
            <a:off x="281069" y="108958"/>
            <a:ext cx="6150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ACADEMIC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13A2F-2A98-BD6B-E8E4-5221B6D22568}"/>
              </a:ext>
            </a:extLst>
          </p:cNvPr>
          <p:cNvSpPr txBox="1"/>
          <p:nvPr/>
        </p:nvSpPr>
        <p:spPr>
          <a:xfrm>
            <a:off x="2643180" y="3535310"/>
            <a:ext cx="238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High School Graduated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13284-ACFD-386F-53B8-0FAE09E654D8}"/>
              </a:ext>
            </a:extLst>
          </p:cNvPr>
          <p:cNvSpPr txBox="1"/>
          <p:nvPr/>
        </p:nvSpPr>
        <p:spPr>
          <a:xfrm>
            <a:off x="2661021" y="3826276"/>
            <a:ext cx="1986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Key Special Academy, Abuja, Nigeria</a:t>
            </a:r>
          </a:p>
          <a:p>
            <a:pPr algn="ctr"/>
            <a:r>
              <a:rPr lang="en-GB" sz="1600" dirty="0"/>
              <a:t>(2019 – 2020)</a:t>
            </a:r>
            <a:endParaRPr lang="en-RU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1A162-36FB-5B6C-14BD-C72E16BE2B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9574" y="1361999"/>
            <a:ext cx="684552" cy="475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6">
            <a:extLst>
              <a:ext uri="{FF2B5EF4-FFF2-40B4-BE49-F238E27FC236}">
                <a16:creationId xmlns:a16="http://schemas.microsoft.com/office/drawing/2014/main" id="{2825FFCB-5BDC-4761-7881-8C74C5FCB5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7666" y="2249302"/>
            <a:ext cx="3248197" cy="87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28E3BB-0943-CD24-6A15-2FEFD1DB3BD4}"/>
              </a:ext>
            </a:extLst>
          </p:cNvPr>
          <p:cNvSpPr txBox="1"/>
          <p:nvPr/>
        </p:nvSpPr>
        <p:spPr>
          <a:xfrm>
            <a:off x="324450" y="4622750"/>
            <a:ext cx="2088140" cy="19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Chinese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Mathematics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Science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English </a:t>
            </a:r>
          </a:p>
          <a:p>
            <a:pPr>
              <a:lnSpc>
                <a:spcPct val="150000"/>
              </a:lnSpc>
            </a:pPr>
            <a:endParaRPr lang="en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74810-B839-7180-288A-140AE6941901}"/>
              </a:ext>
            </a:extLst>
          </p:cNvPr>
          <p:cNvSpPr txBox="1"/>
          <p:nvPr/>
        </p:nvSpPr>
        <p:spPr>
          <a:xfrm>
            <a:off x="2764492" y="4634898"/>
            <a:ext cx="2088140" cy="19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Mathematics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Science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English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Data Processing</a:t>
            </a:r>
          </a:p>
          <a:p>
            <a:pPr>
              <a:lnSpc>
                <a:spcPct val="150000"/>
              </a:lnSpc>
            </a:pPr>
            <a:endParaRPr lang="en-RU" sz="1400" dirty="0"/>
          </a:p>
        </p:txBody>
      </p:sp>
    </p:spTree>
    <p:extLst>
      <p:ext uri="{BB962C8B-B14F-4D97-AF65-F5344CB8AC3E}">
        <p14:creationId xmlns:p14="http://schemas.microsoft.com/office/powerpoint/2010/main" val="2099968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91CFFE-E4BB-FDD4-C54B-EA31EFAE7EC6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5" name="CustomShape 11">
              <a:extLst>
                <a:ext uri="{FF2B5EF4-FFF2-40B4-BE49-F238E27FC236}">
                  <a16:creationId xmlns:a16="http://schemas.microsoft.com/office/drawing/2014/main" id="{EA6087A9-DA62-D170-6738-547D7824FB1C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" name="CustomShape 12">
              <a:extLst>
                <a:ext uri="{FF2B5EF4-FFF2-40B4-BE49-F238E27FC236}">
                  <a16:creationId xmlns:a16="http://schemas.microsoft.com/office/drawing/2014/main" id="{3154D6A5-1390-C3CC-B4D0-784970F94EF5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CustomShape 13">
              <a:extLst>
                <a:ext uri="{FF2B5EF4-FFF2-40B4-BE49-F238E27FC236}">
                  <a16:creationId xmlns:a16="http://schemas.microsoft.com/office/drawing/2014/main" id="{E75E826A-1D2E-4809-F14C-4EB0B9551B8D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CustomShape 14">
              <a:extLst>
                <a:ext uri="{FF2B5EF4-FFF2-40B4-BE49-F238E27FC236}">
                  <a16:creationId xmlns:a16="http://schemas.microsoft.com/office/drawing/2014/main" id="{14B69969-5143-5231-6A67-589FD9DF74F6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CustomShape 15">
              <a:extLst>
                <a:ext uri="{FF2B5EF4-FFF2-40B4-BE49-F238E27FC236}">
                  <a16:creationId xmlns:a16="http://schemas.microsoft.com/office/drawing/2014/main" id="{A4037530-4AF2-D938-6F95-A5DC21D576B0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CustomShape 16">
              <a:extLst>
                <a:ext uri="{FF2B5EF4-FFF2-40B4-BE49-F238E27FC236}">
                  <a16:creationId xmlns:a16="http://schemas.microsoft.com/office/drawing/2014/main" id="{C3D923BE-02FD-6315-1A1B-1BDC40CCA38B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" name="图片 6">
            <a:extLst>
              <a:ext uri="{FF2B5EF4-FFF2-40B4-BE49-F238E27FC236}">
                <a16:creationId xmlns:a16="http://schemas.microsoft.com/office/drawing/2014/main" id="{6D0E9F60-CA04-EA6D-ACC9-F20CCE4005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4968" y="20753"/>
            <a:ext cx="2232324" cy="599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F34D1-E89B-F4FE-C21B-4E90435514EB}"/>
              </a:ext>
            </a:extLst>
          </p:cNvPr>
          <p:cNvSpPr txBox="1"/>
          <p:nvPr/>
        </p:nvSpPr>
        <p:spPr>
          <a:xfrm>
            <a:off x="99631" y="183951"/>
            <a:ext cx="3414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MY TIME IN CHINA </a:t>
            </a:r>
            <a:endParaRPr lang="en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19A6D-954B-FBD0-2443-16C363422EFF}"/>
              </a:ext>
            </a:extLst>
          </p:cNvPr>
          <p:cNvSpPr txBox="1"/>
          <p:nvPr/>
        </p:nvSpPr>
        <p:spPr>
          <a:xfrm>
            <a:off x="149612" y="2703659"/>
            <a:ext cx="5486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Having previously studied in China and with my father working at the Nigerian Embassy in Beijing, I have a deep understanding of the culture and academic environment.</a:t>
            </a:r>
            <a:endParaRPr lang="en-NG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0EC24B-0C62-3296-67F4-96510C3931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54"/>
          <a:stretch/>
        </p:blipFill>
        <p:spPr>
          <a:xfrm>
            <a:off x="9677413" y="3903988"/>
            <a:ext cx="2531913" cy="2514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EF3ADD-0289-8CEE-D17B-D7E59AC34A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83" y="2034229"/>
            <a:ext cx="2172133" cy="276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39FEF9-5544-DBE1-8CB4-1E31CE3117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611" y="1573728"/>
            <a:ext cx="2091633" cy="2150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C0CBAA-70F6-3611-6451-68C3709FD6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3108" r="17395" b="26707"/>
          <a:stretch/>
        </p:blipFill>
        <p:spPr>
          <a:xfrm>
            <a:off x="10145203" y="1928379"/>
            <a:ext cx="1785570" cy="216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E1A1B5-BECC-7022-D606-B65108AED57D}"/>
              </a:ext>
            </a:extLst>
          </p:cNvPr>
          <p:cNvSpPr txBox="1"/>
          <p:nvPr/>
        </p:nvSpPr>
        <p:spPr>
          <a:xfrm>
            <a:off x="149612" y="4109881"/>
            <a:ext cx="5486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I had the opportunity to visit Pingyao Ancient City in Shaanxi Province with my classmates, further immersing myself in the culture and history.</a:t>
            </a:r>
            <a:endParaRPr lang="en-NG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D1908B-1768-06A6-B951-B5FEDB91EB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43" y="3744968"/>
            <a:ext cx="2172133" cy="2116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8013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24000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CustomShape 11"/>
          <p:cNvSpPr/>
          <p:nvPr/>
        </p:nvSpPr>
        <p:spPr>
          <a:xfrm>
            <a:off x="-635" y="619760"/>
            <a:ext cx="12193270" cy="174625"/>
          </a:xfrm>
          <a:custGeom>
            <a:avLst/>
            <a:gdLst/>
            <a:ahLst/>
            <a:cxnLst/>
            <a:rect l="l" t="t" r="r" b="b"/>
            <a:pathLst>
              <a:path w="9156700" h="127000">
                <a:moveTo>
                  <a:pt x="0" y="127000"/>
                </a:moveTo>
                <a:lnTo>
                  <a:pt x="7315200" y="127000"/>
                </a:lnTo>
                <a:lnTo>
                  <a:pt x="7385050" y="0"/>
                </a:lnTo>
                <a:lnTo>
                  <a:pt x="8331200" y="0"/>
                </a:lnTo>
                <a:lnTo>
                  <a:pt x="8401050" y="114300"/>
                </a:lnTo>
                <a:lnTo>
                  <a:pt x="9156700" y="114300"/>
                </a:lnTo>
              </a:path>
            </a:pathLst>
          </a:custGeom>
          <a:solidFill>
            <a:schemeClr val="bg1"/>
          </a:solidFill>
          <a:ln w="28575">
            <a:solidFill>
              <a:srgbClr val="02567A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sp>
        <p:nvSpPr>
          <p:cNvPr id="103" name="CustomShape 12"/>
          <p:cNvSpPr/>
          <p:nvPr/>
        </p:nvSpPr>
        <p:spPr>
          <a:xfrm>
            <a:off x="9975605" y="685603"/>
            <a:ext cx="223920" cy="108720"/>
          </a:xfrm>
          <a:prstGeom prst="parallelogram">
            <a:avLst>
              <a:gd name="adj" fmla="val 52311"/>
            </a:avLst>
          </a:prstGeom>
          <a:solidFill>
            <a:srgbClr val="02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sp>
        <p:nvSpPr>
          <p:cNvPr id="104" name="CustomShape 13"/>
          <p:cNvSpPr/>
          <p:nvPr/>
        </p:nvSpPr>
        <p:spPr>
          <a:xfrm>
            <a:off x="10161725" y="685603"/>
            <a:ext cx="223920" cy="108720"/>
          </a:xfrm>
          <a:prstGeom prst="parallelogram">
            <a:avLst>
              <a:gd name="adj" fmla="val 52311"/>
            </a:avLst>
          </a:prstGeom>
          <a:solidFill>
            <a:srgbClr val="02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sp>
        <p:nvSpPr>
          <p:cNvPr id="105" name="CustomShape 14"/>
          <p:cNvSpPr/>
          <p:nvPr/>
        </p:nvSpPr>
        <p:spPr>
          <a:xfrm>
            <a:off x="10347845" y="685603"/>
            <a:ext cx="223920" cy="108720"/>
          </a:xfrm>
          <a:prstGeom prst="parallelogram">
            <a:avLst>
              <a:gd name="adj" fmla="val 52311"/>
            </a:avLst>
          </a:prstGeom>
          <a:solidFill>
            <a:srgbClr val="02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sp>
        <p:nvSpPr>
          <p:cNvPr id="106" name="CustomShape 15"/>
          <p:cNvSpPr/>
          <p:nvPr/>
        </p:nvSpPr>
        <p:spPr>
          <a:xfrm>
            <a:off x="10533965" y="685603"/>
            <a:ext cx="223920" cy="108720"/>
          </a:xfrm>
          <a:prstGeom prst="parallelogram">
            <a:avLst>
              <a:gd name="adj" fmla="val 52311"/>
            </a:avLst>
          </a:prstGeom>
          <a:solidFill>
            <a:srgbClr val="02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sp>
        <p:nvSpPr>
          <p:cNvPr id="107" name="CustomShape 16"/>
          <p:cNvSpPr/>
          <p:nvPr/>
        </p:nvSpPr>
        <p:spPr>
          <a:xfrm>
            <a:off x="10720085" y="685603"/>
            <a:ext cx="223920" cy="108720"/>
          </a:xfrm>
          <a:prstGeom prst="parallelogram">
            <a:avLst>
              <a:gd name="adj" fmla="val 52311"/>
            </a:avLst>
          </a:prstGeom>
          <a:solidFill>
            <a:srgbClr val="02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1707" y="2380"/>
            <a:ext cx="2545942" cy="683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76451-08E6-23AF-E8E1-1A532690ADF3}"/>
              </a:ext>
            </a:extLst>
          </p:cNvPr>
          <p:cNvSpPr txBox="1"/>
          <p:nvPr/>
        </p:nvSpPr>
        <p:spPr>
          <a:xfrm>
            <a:off x="248731" y="1060384"/>
            <a:ext cx="108779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</a:rPr>
              <a:t>Hard Skills: </a:t>
            </a:r>
          </a:p>
          <a:p>
            <a:r>
              <a:rPr lang="en-GB" dirty="0"/>
              <a:t>AI/ML, Deep Learning, Model Optimization, Data Science, Big Data Analytics, </a:t>
            </a:r>
          </a:p>
          <a:p>
            <a:r>
              <a:rPr lang="en-GB" dirty="0"/>
              <a:t>Full-Stack Development, Cross-Platform Mobile Development, DSA, Database Management, Data Engineering.</a:t>
            </a:r>
          </a:p>
          <a:p>
            <a:endParaRPr lang="en-GB" dirty="0"/>
          </a:p>
          <a:p>
            <a:r>
              <a:rPr lang="en-GB" sz="1800" b="1" dirty="0">
                <a:effectLst/>
              </a:rPr>
              <a:t>Design, Modelling and </a:t>
            </a:r>
            <a:r>
              <a:rPr lang="en-GB" b="1" dirty="0"/>
              <a:t>Programming</a:t>
            </a:r>
            <a:r>
              <a:rPr lang="en-GB" sz="1800" b="1" dirty="0">
                <a:effectLst/>
              </a:rPr>
              <a:t> tools: </a:t>
            </a:r>
          </a:p>
          <a:p>
            <a:r>
              <a:rPr lang="en-GB" dirty="0"/>
              <a:t>Python, Pandas, NumPy, TensorFlow, </a:t>
            </a:r>
            <a:r>
              <a:rPr lang="en-GB" dirty="0" err="1"/>
              <a:t>PyTorch</a:t>
            </a:r>
            <a:r>
              <a:rPr lang="en-GB" dirty="0"/>
              <a:t>, React Native, JavaScript.</a:t>
            </a:r>
          </a:p>
          <a:p>
            <a:br>
              <a:rPr lang="en-GB" sz="1800" b="1" dirty="0">
                <a:effectLst/>
              </a:rPr>
            </a:br>
            <a:r>
              <a:rPr lang="en-GB" sz="1800" b="1" dirty="0">
                <a:effectLst/>
              </a:rPr>
              <a:t>Languages: </a:t>
            </a:r>
          </a:p>
          <a:p>
            <a:r>
              <a:rPr lang="en-GB" sz="1800" dirty="0">
                <a:effectLst/>
              </a:rPr>
              <a:t>English (Fluent), </a:t>
            </a:r>
            <a:r>
              <a:rPr lang="en-GB" dirty="0"/>
              <a:t>Hausa (Native), Chinese (Basic)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757CE-3BC3-AEE6-9BDD-05569573FC81}"/>
              </a:ext>
            </a:extLst>
          </p:cNvPr>
          <p:cNvSpPr txBox="1"/>
          <p:nvPr/>
        </p:nvSpPr>
        <p:spPr>
          <a:xfrm>
            <a:off x="248731" y="137742"/>
            <a:ext cx="6150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effectLst/>
              </a:rPr>
              <a:t>SKILLS</a:t>
            </a:r>
            <a:r>
              <a:rPr lang="en-GB" sz="1600" dirty="0">
                <a:solidFill>
                  <a:srgbClr val="0047AA"/>
                </a:solidFill>
                <a:effectLst/>
                <a:latin typeface="CMCSC10"/>
              </a:rPr>
              <a:t> </a:t>
            </a:r>
            <a:endParaRPr lang="en-GB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BCF990-1265-6D3E-030B-7FA47C172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5879" y="3528609"/>
            <a:ext cx="977901" cy="977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01348-2876-2D65-E227-C10A6723DA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5476" y="3670085"/>
            <a:ext cx="673100" cy="673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721A78-BD01-A5E3-EF6C-942AF6C5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8576" y="3459221"/>
            <a:ext cx="2508938" cy="10221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DCB777-9812-3F07-9240-2CCF0B999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635879" y="4554049"/>
            <a:ext cx="1495828" cy="747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2CB607-95DF-4494-9CF4-F3B9E8772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7387" y="4444006"/>
            <a:ext cx="1122418" cy="1022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060137-1F62-6B19-4F38-8C137C45FA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1765" y="4423210"/>
            <a:ext cx="1023529" cy="1023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9923D5-0632-1376-BDAF-7136CCEA10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4080" y="5404658"/>
            <a:ext cx="1847946" cy="1034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CFAF4B-609D-8F48-9F22-8E3C77A14D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7006" y="5561268"/>
            <a:ext cx="1764759" cy="7149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818B3A-D691-C659-FF7B-75E748645D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45925" y="5561268"/>
            <a:ext cx="744421" cy="699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 Box 130">
            <a:extLst>
              <a:ext uri="{FF2B5EF4-FFF2-40B4-BE49-F238E27FC236}">
                <a16:creationId xmlns:a16="http://schemas.microsoft.com/office/drawing/2014/main" id="{1A086806-0152-72AB-9415-2A3DCD90BB51}"/>
              </a:ext>
            </a:extLst>
          </p:cNvPr>
          <p:cNvSpPr txBox="1"/>
          <p:nvPr/>
        </p:nvSpPr>
        <p:spPr>
          <a:xfrm>
            <a:off x="228872" y="4126167"/>
            <a:ext cx="3445962" cy="287020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137160" tIns="68580" rIns="137160" bIns="68580" numCol="1" spcCol="0" rtlCol="0" fromWordArt="0" anchor="t" anchorCtr="0" forceAA="0" compatLnSpc="1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kern="100" dirty="0">
                <a:solidFill>
                  <a:schemeClr val="tx1"/>
                </a:solidFill>
                <a:ea typeface="Calibri" panose="020F0502020204030204"/>
                <a:cs typeface="Open Sans"/>
                <a:sym typeface="Times New Roman" panose="02020603050405020304"/>
              </a:rPr>
              <a:t>COMMUNICATION</a:t>
            </a:r>
          </a:p>
          <a:p>
            <a:pPr>
              <a:lnSpc>
                <a:spcPct val="200000"/>
              </a:lnSpc>
            </a:pPr>
            <a:r>
              <a:rPr lang="en-US" altLang="zh-CN" sz="1400" b="1" kern="100" dirty="0">
                <a:solidFill>
                  <a:schemeClr val="tx1"/>
                </a:solidFill>
                <a:ea typeface="Calibri" panose="020F0502020204030204"/>
                <a:cs typeface="Open Sans"/>
                <a:sym typeface="Times New Roman" panose="02020603050405020304"/>
              </a:rPr>
              <a:t>PROBLEM SOLVING</a:t>
            </a:r>
          </a:p>
          <a:p>
            <a:pPr>
              <a:lnSpc>
                <a:spcPct val="200000"/>
              </a:lnSpc>
            </a:pPr>
            <a:r>
              <a:rPr lang="en-US" altLang="zh-CN" sz="1400" b="1" kern="100" dirty="0">
                <a:solidFill>
                  <a:schemeClr val="tx1"/>
                </a:solidFill>
                <a:ea typeface="Calibri" panose="020F0502020204030204"/>
                <a:cs typeface="Open Sans"/>
                <a:sym typeface="Times New Roman" panose="02020603050405020304"/>
              </a:rPr>
              <a:t>TEAM ORIENTED</a:t>
            </a:r>
          </a:p>
          <a:p>
            <a:pPr>
              <a:lnSpc>
                <a:spcPct val="200000"/>
              </a:lnSpc>
            </a:pPr>
            <a:r>
              <a:rPr lang="en-US" altLang="zh-CN" sz="1400" b="1" kern="100" dirty="0">
                <a:solidFill>
                  <a:schemeClr val="tx1"/>
                </a:solidFill>
                <a:ea typeface="Calibri" panose="020F0502020204030204"/>
                <a:cs typeface="Open Sans"/>
                <a:sym typeface="Times New Roman" panose="02020603050405020304"/>
              </a:rPr>
              <a:t>LEADERSHIP</a:t>
            </a:r>
          </a:p>
          <a:p>
            <a:pPr>
              <a:lnSpc>
                <a:spcPct val="200000"/>
              </a:lnSpc>
            </a:pPr>
            <a:r>
              <a:rPr lang="en-US" altLang="zh-CN" sz="1400" b="1" kern="100" dirty="0">
                <a:solidFill>
                  <a:schemeClr val="tx1"/>
                </a:solidFill>
                <a:ea typeface="Calibri" panose="020F0502020204030204"/>
                <a:cs typeface="Open Sans"/>
                <a:sym typeface="Times New Roman" panose="02020603050405020304"/>
              </a:rPr>
              <a:t>ANALYTICAL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409822-9FC0-8B04-41D8-7D1CBAED1141}"/>
              </a:ext>
            </a:extLst>
          </p:cNvPr>
          <p:cNvGrpSpPr/>
          <p:nvPr/>
        </p:nvGrpSpPr>
        <p:grpSpPr>
          <a:xfrm>
            <a:off x="2003152" y="4392579"/>
            <a:ext cx="1691541" cy="1845661"/>
            <a:chOff x="-13716" y="-72883"/>
            <a:chExt cx="1019556" cy="103955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C441CE-AD2C-862D-62E7-D32BF5C5AB85}"/>
                </a:ext>
              </a:extLst>
            </p:cNvPr>
            <p:cNvGrpSpPr/>
            <p:nvPr/>
          </p:nvGrpSpPr>
          <p:grpSpPr>
            <a:xfrm>
              <a:off x="-13716" y="648720"/>
              <a:ext cx="1019151" cy="76200"/>
              <a:chOff x="-13716" y="-170583"/>
              <a:chExt cx="1019151" cy="762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529F5D-EDA0-99D7-8921-D99AEB5FDA2F}"/>
                  </a:ext>
                </a:extLst>
              </p:cNvPr>
              <p:cNvSpPr/>
              <p:nvPr/>
            </p:nvSpPr>
            <p:spPr>
              <a:xfrm>
                <a:off x="-405" y="-170583"/>
                <a:ext cx="1005840" cy="7620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68580" rIns="137160" bIns="6858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08000"/>
                  </a:lnSpc>
                  <a:spcAft>
                    <a:spcPts val="1200"/>
                  </a:spcAft>
                </a:pPr>
                <a:r>
                  <a:rPr lang="en-US" altLang="zh-CN" sz="1650" kern="100" dirty="0">
                    <a:solidFill>
                      <a:schemeClr val="tx1"/>
                    </a:solidFill>
                    <a:latin typeface="Calibri" panose="020F0502020204030204"/>
                    <a:ea typeface="Calibri" panose="020F0502020204030204"/>
                    <a:cs typeface="Times New Roman" panose="02020603050405020304"/>
                    <a:sym typeface="Times New Roman" panose="02020603050405020304"/>
                  </a:rPr>
                  <a:t> 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4825796-8107-C7B4-EC8C-754BA5A3530A}"/>
                  </a:ext>
                </a:extLst>
              </p:cNvPr>
              <p:cNvSpPr/>
              <p:nvPr/>
            </p:nvSpPr>
            <p:spPr>
              <a:xfrm>
                <a:off x="-13716" y="-170583"/>
                <a:ext cx="960120" cy="76200"/>
              </a:xfrm>
              <a:prstGeom prst="rect">
                <a:avLst/>
              </a:prstGeom>
              <a:solidFill>
                <a:srgbClr val="88705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68580" rIns="137160" bIns="6858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08000"/>
                  </a:lnSpc>
                  <a:spcAft>
                    <a:spcPts val="1200"/>
                  </a:spcAft>
                </a:pPr>
                <a:r>
                  <a:rPr lang="en-US" altLang="zh-CN" sz="1650" kern="100" dirty="0">
                    <a:solidFill>
                      <a:schemeClr val="tx1"/>
                    </a:solidFill>
                    <a:latin typeface="Calibri" panose="020F0502020204030204"/>
                    <a:ea typeface="Calibri" panose="020F0502020204030204"/>
                    <a:cs typeface="Times New Roman" panose="02020603050405020304"/>
                    <a:sym typeface="Times New Roman" panose="02020603050405020304"/>
                  </a:rPr>
                  <a:t> 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063276C-EE7E-6E20-1CAA-E30CF671DB09}"/>
                </a:ext>
              </a:extLst>
            </p:cNvPr>
            <p:cNvGrpSpPr/>
            <p:nvPr/>
          </p:nvGrpSpPr>
          <p:grpSpPr>
            <a:xfrm>
              <a:off x="-13716" y="890473"/>
              <a:ext cx="1019151" cy="76200"/>
              <a:chOff x="-13716" y="-192177"/>
              <a:chExt cx="1019151" cy="762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D9F0DBE-0FA0-DC44-1E60-864BD40D7C7C}"/>
                  </a:ext>
                </a:extLst>
              </p:cNvPr>
              <p:cNvSpPr/>
              <p:nvPr/>
            </p:nvSpPr>
            <p:spPr>
              <a:xfrm>
                <a:off x="-405" y="-192177"/>
                <a:ext cx="1005840" cy="7620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68580" rIns="137160" bIns="6858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08000"/>
                  </a:lnSpc>
                  <a:spcAft>
                    <a:spcPts val="1200"/>
                  </a:spcAft>
                </a:pPr>
                <a:r>
                  <a:rPr lang="en-US" altLang="zh-CN" sz="1650" kern="100" dirty="0">
                    <a:solidFill>
                      <a:schemeClr val="tx1"/>
                    </a:solidFill>
                    <a:latin typeface="Calibri" panose="020F0502020204030204"/>
                    <a:ea typeface="Calibri" panose="020F0502020204030204"/>
                    <a:cs typeface="Times New Roman" panose="02020603050405020304"/>
                    <a:sym typeface="Times New Roman" panose="02020603050405020304"/>
                  </a:rPr>
                  <a:t> 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7AA526A-51F7-CFD7-DAF1-DC226306F9B8}"/>
                  </a:ext>
                </a:extLst>
              </p:cNvPr>
              <p:cNvSpPr/>
              <p:nvPr/>
            </p:nvSpPr>
            <p:spPr>
              <a:xfrm>
                <a:off x="-13716" y="-192177"/>
                <a:ext cx="816429" cy="76200"/>
              </a:xfrm>
              <a:prstGeom prst="rect">
                <a:avLst/>
              </a:prstGeom>
              <a:solidFill>
                <a:srgbClr val="88705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68580" rIns="137160" bIns="6858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08000"/>
                  </a:lnSpc>
                  <a:spcAft>
                    <a:spcPts val="1200"/>
                  </a:spcAft>
                </a:pPr>
                <a:r>
                  <a:rPr lang="en-US" altLang="zh-CN" sz="1650" kern="100">
                    <a:solidFill>
                      <a:schemeClr val="tx1"/>
                    </a:solidFill>
                    <a:latin typeface="Calibri" panose="020F0502020204030204"/>
                    <a:ea typeface="Calibri" panose="020F0502020204030204"/>
                    <a:cs typeface="Times New Roman" panose="02020603050405020304"/>
                    <a:sym typeface="Times New Roman" panose="02020603050405020304"/>
                  </a:rPr>
                  <a:t> 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2FF356-C8F5-B9EC-AAAA-76BEDED38740}"/>
                </a:ext>
              </a:extLst>
            </p:cNvPr>
            <p:cNvGrpSpPr/>
            <p:nvPr/>
          </p:nvGrpSpPr>
          <p:grpSpPr>
            <a:xfrm>
              <a:off x="-13716" y="381320"/>
              <a:ext cx="1019556" cy="80599"/>
              <a:chOff x="-13716" y="-189266"/>
              <a:chExt cx="1019556" cy="8059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B11A8F-EC61-2F1F-FBD5-97E019750841}"/>
                  </a:ext>
                </a:extLst>
              </p:cNvPr>
              <p:cNvSpPr/>
              <p:nvPr/>
            </p:nvSpPr>
            <p:spPr>
              <a:xfrm>
                <a:off x="0" y="-184867"/>
                <a:ext cx="1005840" cy="7620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68580" rIns="137160" bIns="6858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08000"/>
                  </a:lnSpc>
                  <a:spcAft>
                    <a:spcPts val="1200"/>
                  </a:spcAft>
                </a:pPr>
                <a:r>
                  <a:rPr lang="en-US" altLang="zh-CN" sz="1650" kern="100" dirty="0">
                    <a:solidFill>
                      <a:schemeClr val="tx1"/>
                    </a:solidFill>
                    <a:latin typeface="Calibri" panose="020F0502020204030204"/>
                    <a:ea typeface="Calibri" panose="020F0502020204030204"/>
                    <a:cs typeface="Times New Roman" panose="02020603050405020304"/>
                    <a:sym typeface="Times New Roman" panose="02020603050405020304"/>
                  </a:rPr>
                  <a:t> 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888C1D-F144-B7EF-34F1-0BE28ED15B39}"/>
                  </a:ext>
                </a:extLst>
              </p:cNvPr>
              <p:cNvSpPr/>
              <p:nvPr/>
            </p:nvSpPr>
            <p:spPr>
              <a:xfrm>
                <a:off x="-13716" y="-189266"/>
                <a:ext cx="896112" cy="76200"/>
              </a:xfrm>
              <a:prstGeom prst="rect">
                <a:avLst/>
              </a:prstGeom>
              <a:solidFill>
                <a:srgbClr val="88705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68580" rIns="137160" bIns="6858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08000"/>
                  </a:lnSpc>
                  <a:spcAft>
                    <a:spcPts val="1200"/>
                  </a:spcAft>
                </a:pPr>
                <a:r>
                  <a:rPr lang="en-US" altLang="zh-CN" sz="1650" kern="100">
                    <a:solidFill>
                      <a:schemeClr val="tx1"/>
                    </a:solidFill>
                    <a:latin typeface="Calibri" panose="020F0502020204030204"/>
                    <a:ea typeface="Calibri" panose="020F0502020204030204"/>
                    <a:cs typeface="Times New Roman" panose="02020603050405020304"/>
                    <a:sym typeface="Times New Roman" panose="02020603050405020304"/>
                  </a:rPr>
                  <a:t> 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676651-EF1A-FE4F-8A65-E45BAB266189}"/>
                </a:ext>
              </a:extLst>
            </p:cNvPr>
            <p:cNvGrpSpPr/>
            <p:nvPr/>
          </p:nvGrpSpPr>
          <p:grpSpPr>
            <a:xfrm>
              <a:off x="-13716" y="-72883"/>
              <a:ext cx="1019556" cy="78153"/>
              <a:chOff x="-13716" y="-72883"/>
              <a:chExt cx="1019556" cy="7815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8B79F0-61B8-8054-56F7-031A36411099}"/>
                  </a:ext>
                </a:extLst>
              </p:cNvPr>
              <p:cNvSpPr/>
              <p:nvPr/>
            </p:nvSpPr>
            <p:spPr>
              <a:xfrm>
                <a:off x="0" y="-72883"/>
                <a:ext cx="1005840" cy="7620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68580" rIns="137160" bIns="6858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08000"/>
                  </a:lnSpc>
                  <a:spcAft>
                    <a:spcPts val="1200"/>
                  </a:spcAft>
                </a:pPr>
                <a:r>
                  <a:rPr lang="en-US" altLang="zh-CN" sz="1650" kern="100">
                    <a:solidFill>
                      <a:schemeClr val="tx1"/>
                    </a:solidFill>
                    <a:latin typeface="Calibri" panose="020F0502020204030204"/>
                    <a:ea typeface="Calibri" panose="020F0502020204030204"/>
                    <a:cs typeface="Times New Roman" panose="02020603050405020304"/>
                    <a:sym typeface="Times New Roman" panose="02020603050405020304"/>
                  </a:rPr>
                  <a:t> 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2434D28-85DD-8AC8-AE87-99BF9F1FAE00}"/>
                  </a:ext>
                </a:extLst>
              </p:cNvPr>
              <p:cNvSpPr/>
              <p:nvPr/>
            </p:nvSpPr>
            <p:spPr>
              <a:xfrm>
                <a:off x="-13716" y="-70930"/>
                <a:ext cx="926673" cy="76200"/>
              </a:xfrm>
              <a:prstGeom prst="rect">
                <a:avLst/>
              </a:prstGeom>
              <a:solidFill>
                <a:srgbClr val="88705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68580" rIns="137160" bIns="6858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08000"/>
                  </a:lnSpc>
                  <a:spcAft>
                    <a:spcPts val="1200"/>
                  </a:spcAft>
                </a:pPr>
                <a:r>
                  <a:rPr lang="en-US" altLang="zh-CN" sz="1650" kern="100" dirty="0">
                    <a:solidFill>
                      <a:schemeClr val="tx1"/>
                    </a:solidFill>
                    <a:latin typeface="Calibri" panose="020F0502020204030204"/>
                    <a:ea typeface="Calibri" panose="020F0502020204030204"/>
                    <a:cs typeface="Times New Roman" panose="02020603050405020304"/>
                    <a:sym typeface="Times New Roman" panose="02020603050405020304"/>
                  </a:rPr>
                  <a:t> 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5D4854-6269-C4C6-5DCD-7DA0F02A5E88}"/>
                </a:ext>
              </a:extLst>
            </p:cNvPr>
            <p:cNvGrpSpPr/>
            <p:nvPr/>
          </p:nvGrpSpPr>
          <p:grpSpPr>
            <a:xfrm>
              <a:off x="-13716" y="156418"/>
              <a:ext cx="1019556" cy="80929"/>
              <a:chOff x="-13716" y="-143506"/>
              <a:chExt cx="1019556" cy="8092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1A06B8-4144-C278-837D-34A7376C606F}"/>
                  </a:ext>
                </a:extLst>
              </p:cNvPr>
              <p:cNvSpPr/>
              <p:nvPr/>
            </p:nvSpPr>
            <p:spPr>
              <a:xfrm>
                <a:off x="0" y="-143506"/>
                <a:ext cx="1005840" cy="7620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68580" rIns="137160" bIns="6858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08000"/>
                  </a:lnSpc>
                  <a:spcAft>
                    <a:spcPts val="1200"/>
                  </a:spcAft>
                </a:pPr>
                <a:r>
                  <a:rPr lang="en-US" altLang="zh-CN" sz="1650" kern="100">
                    <a:solidFill>
                      <a:schemeClr val="tx1"/>
                    </a:solidFill>
                    <a:latin typeface="Calibri" panose="020F0502020204030204"/>
                    <a:ea typeface="Calibri" panose="020F0502020204030204"/>
                    <a:cs typeface="Times New Roman" panose="02020603050405020304"/>
                    <a:sym typeface="Times New Roman" panose="02020603050405020304"/>
                  </a:rPr>
                  <a:t> 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CFBED01-8D65-2537-810C-9A71B969E384}"/>
                  </a:ext>
                </a:extLst>
              </p:cNvPr>
              <p:cNvSpPr/>
              <p:nvPr/>
            </p:nvSpPr>
            <p:spPr>
              <a:xfrm>
                <a:off x="-13716" y="-138777"/>
                <a:ext cx="868680" cy="76200"/>
              </a:xfrm>
              <a:prstGeom prst="rect">
                <a:avLst/>
              </a:prstGeom>
              <a:solidFill>
                <a:srgbClr val="88705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68580" rIns="137160" bIns="6858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08000"/>
                  </a:lnSpc>
                  <a:spcAft>
                    <a:spcPts val="1200"/>
                  </a:spcAft>
                </a:pPr>
                <a:r>
                  <a:rPr lang="en-US" altLang="zh-CN" sz="1650" kern="100" dirty="0">
                    <a:solidFill>
                      <a:schemeClr val="tx1"/>
                    </a:solidFill>
                    <a:latin typeface="Calibri" panose="020F0502020204030204"/>
                    <a:ea typeface="Calibri" panose="020F0502020204030204"/>
                    <a:cs typeface="Times New Roman" panose="02020603050405020304"/>
                    <a:sym typeface="Times New Roman" panose="02020603050405020304"/>
                  </a:rPr>
                  <a:t>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19861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205C0C-46AD-84E7-2FF9-E939F1233B3C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5" name="CustomShape 11">
              <a:extLst>
                <a:ext uri="{FF2B5EF4-FFF2-40B4-BE49-F238E27FC236}">
                  <a16:creationId xmlns:a16="http://schemas.microsoft.com/office/drawing/2014/main" id="{01767A3E-815A-648E-1984-A7506CE10C58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" name="CustomShape 12">
              <a:extLst>
                <a:ext uri="{FF2B5EF4-FFF2-40B4-BE49-F238E27FC236}">
                  <a16:creationId xmlns:a16="http://schemas.microsoft.com/office/drawing/2014/main" id="{96571BFC-ED76-5704-4438-B6E93C99B168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CustomShape 13">
              <a:extLst>
                <a:ext uri="{FF2B5EF4-FFF2-40B4-BE49-F238E27FC236}">
                  <a16:creationId xmlns:a16="http://schemas.microsoft.com/office/drawing/2014/main" id="{CDB0256A-614F-2282-E775-6BFB3A2018B4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CustomShape 14">
              <a:extLst>
                <a:ext uri="{FF2B5EF4-FFF2-40B4-BE49-F238E27FC236}">
                  <a16:creationId xmlns:a16="http://schemas.microsoft.com/office/drawing/2014/main" id="{928FE953-5B39-CC11-A82E-3D142CF7FFA4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CustomShape 15">
              <a:extLst>
                <a:ext uri="{FF2B5EF4-FFF2-40B4-BE49-F238E27FC236}">
                  <a16:creationId xmlns:a16="http://schemas.microsoft.com/office/drawing/2014/main" id="{94239186-6948-6E0E-69AC-C25836745C12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CustomShape 16">
              <a:extLst>
                <a:ext uri="{FF2B5EF4-FFF2-40B4-BE49-F238E27FC236}">
                  <a16:creationId xmlns:a16="http://schemas.microsoft.com/office/drawing/2014/main" id="{5BCCD77D-03F0-4457-0071-21EAF9F51E22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" name="图片 6">
            <a:extLst>
              <a:ext uri="{FF2B5EF4-FFF2-40B4-BE49-F238E27FC236}">
                <a16:creationId xmlns:a16="http://schemas.microsoft.com/office/drawing/2014/main" id="{E2A97305-99DD-D39D-754B-1BB67EC2A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721" y="14681"/>
            <a:ext cx="2530629" cy="679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E30673-4CEE-77FF-CAB8-8B683F142D6C}"/>
              </a:ext>
            </a:extLst>
          </p:cNvPr>
          <p:cNvSpPr txBox="1"/>
          <p:nvPr/>
        </p:nvSpPr>
        <p:spPr>
          <a:xfrm>
            <a:off x="147970" y="188873"/>
            <a:ext cx="7050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Employment Experience – NITDA Nigeria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18E793-4804-55F3-C5C9-C2EA5D7AE575}"/>
              </a:ext>
            </a:extLst>
          </p:cNvPr>
          <p:cNvSpPr txBox="1"/>
          <p:nvPr/>
        </p:nvSpPr>
        <p:spPr>
          <a:xfrm>
            <a:off x="147970" y="1009395"/>
            <a:ext cx="594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Department:</a:t>
            </a:r>
            <a:r>
              <a:rPr lang="en-GB" dirty="0"/>
              <a:t> Digital Literacy &amp; Capacity Development (DLCD)</a:t>
            </a:r>
            <a:endParaRPr lang="en-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E8261-90BB-A94A-7476-549BC9993481}"/>
              </a:ext>
            </a:extLst>
          </p:cNvPr>
          <p:cNvSpPr txBox="1"/>
          <p:nvPr/>
        </p:nvSpPr>
        <p:spPr>
          <a:xfrm>
            <a:off x="147970" y="1675377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Role:</a:t>
            </a:r>
            <a:r>
              <a:rPr lang="en-GB" dirty="0"/>
              <a:t> IT Support Specialist</a:t>
            </a:r>
            <a:endParaRPr lang="en-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EEBFF-3847-F173-AF3E-8CF7EFCDF6B7}"/>
              </a:ext>
            </a:extLst>
          </p:cNvPr>
          <p:cNvSpPr txBox="1"/>
          <p:nvPr/>
        </p:nvSpPr>
        <p:spPr>
          <a:xfrm>
            <a:off x="147970" y="2495681"/>
            <a:ext cx="586535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Key Contributions &amp; Achievements: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Supported</a:t>
            </a:r>
            <a:r>
              <a:rPr lang="en-GB" dirty="0"/>
              <a:t> digital literacy programs across Nigeria.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Assisted</a:t>
            </a:r>
            <a:r>
              <a:rPr lang="en-GB" dirty="0"/>
              <a:t> in data analysis for NITDA’s Coursera scholarship (100,000+ beneficiaries).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Won NITDA Coursera </a:t>
            </a:r>
            <a:r>
              <a:rPr lang="en-GB" dirty="0"/>
              <a:t>Top Highflyer (Top 10) &amp; ₦100,000.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Networked</a:t>
            </a:r>
            <a:r>
              <a:rPr lang="en-GB" dirty="0"/>
              <a:t> with industry leaders at Digital Nigeria Conference.</a:t>
            </a:r>
          </a:p>
          <a:p>
            <a:pPr>
              <a:buNone/>
            </a:pPr>
            <a:endParaRPr lang="en-GB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49D752-C3EF-EAA3-D828-D0E505A00A5C}"/>
              </a:ext>
            </a:extLst>
          </p:cNvPr>
          <p:cNvSpPr txBox="1"/>
          <p:nvPr/>
        </p:nvSpPr>
        <p:spPr>
          <a:xfrm>
            <a:off x="3224545" y="1675377"/>
            <a:ext cx="2124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Duration:</a:t>
            </a:r>
            <a:r>
              <a:rPr lang="en-GB" dirty="0"/>
              <a:t> 6 months</a:t>
            </a:r>
            <a:endParaRPr lang="en-N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7FE11D-0A77-6F96-0471-AB4DD91B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70217" y="3072036"/>
            <a:ext cx="2681787" cy="2018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1EC6AB-B29F-AC7B-2048-6E5ED4A66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" t="6852" b="31481"/>
          <a:stretch/>
        </p:blipFill>
        <p:spPr>
          <a:xfrm>
            <a:off x="8243449" y="3416945"/>
            <a:ext cx="2029601" cy="2681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43FBF9-682C-95DC-BA15-5045F45F6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57" r="24408" b="32752"/>
          <a:stretch/>
        </p:blipFill>
        <p:spPr>
          <a:xfrm rot="5400000">
            <a:off x="9800159" y="4631254"/>
            <a:ext cx="2434743" cy="202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4" name="Picture Placeholder 7">
            <a:extLst>
              <a:ext uri="{FF2B5EF4-FFF2-40B4-BE49-F238E27FC236}">
                <a16:creationId xmlns:a16="http://schemas.microsoft.com/office/drawing/2014/main" id="{5AF68C23-1EC4-CCDA-58F6-DAADC1E2F3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2" t="6370" r="13272" b="9157"/>
          <a:stretch/>
        </p:blipFill>
        <p:spPr>
          <a:xfrm>
            <a:off x="6301120" y="964652"/>
            <a:ext cx="3076575" cy="12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5C0C0A-EE40-E4E9-EE25-C25B51A20F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19" t="7220" r="12537" b="7220"/>
          <a:stretch/>
        </p:blipFill>
        <p:spPr>
          <a:xfrm>
            <a:off x="9762204" y="931434"/>
            <a:ext cx="1907798" cy="1944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146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1BA4188-9A9D-B7B3-A0C5-17CD93339142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13" name="CustomShape 11">
              <a:extLst>
                <a:ext uri="{FF2B5EF4-FFF2-40B4-BE49-F238E27FC236}">
                  <a16:creationId xmlns:a16="http://schemas.microsoft.com/office/drawing/2014/main" id="{DA73CA86-0006-0095-85A3-34A8EEF23D72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CustomShape 12">
              <a:extLst>
                <a:ext uri="{FF2B5EF4-FFF2-40B4-BE49-F238E27FC236}">
                  <a16:creationId xmlns:a16="http://schemas.microsoft.com/office/drawing/2014/main" id="{330C3926-917B-4F70-87F1-87108EA77402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CustomShape 13">
              <a:extLst>
                <a:ext uri="{FF2B5EF4-FFF2-40B4-BE49-F238E27FC236}">
                  <a16:creationId xmlns:a16="http://schemas.microsoft.com/office/drawing/2014/main" id="{83ECB99D-8234-AEB0-777D-053AEB9B259F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CustomShape 14">
              <a:extLst>
                <a:ext uri="{FF2B5EF4-FFF2-40B4-BE49-F238E27FC236}">
                  <a16:creationId xmlns:a16="http://schemas.microsoft.com/office/drawing/2014/main" id="{34A23C5A-B0A0-932D-E9C0-7DBCE0543F82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CustomShape 15">
              <a:extLst>
                <a:ext uri="{FF2B5EF4-FFF2-40B4-BE49-F238E27FC236}">
                  <a16:creationId xmlns:a16="http://schemas.microsoft.com/office/drawing/2014/main" id="{05103D0C-7794-EE62-F03C-9C3D118BDF3E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" name="CustomShape 16">
              <a:extLst>
                <a:ext uri="{FF2B5EF4-FFF2-40B4-BE49-F238E27FC236}">
                  <a16:creationId xmlns:a16="http://schemas.microsoft.com/office/drawing/2014/main" id="{EFF805E9-BA97-ABAF-5DE7-12B128A41C4C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9" name="图片 6">
            <a:extLst>
              <a:ext uri="{FF2B5EF4-FFF2-40B4-BE49-F238E27FC236}">
                <a16:creationId xmlns:a16="http://schemas.microsoft.com/office/drawing/2014/main" id="{C89FAE6A-B2A7-586B-99BB-DE32B4227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721" y="14681"/>
            <a:ext cx="2530629" cy="6790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0C23C7-672A-554A-04A7-E15F6A693EEA}"/>
              </a:ext>
            </a:extLst>
          </p:cNvPr>
          <p:cNvSpPr txBox="1"/>
          <p:nvPr/>
        </p:nvSpPr>
        <p:spPr>
          <a:xfrm>
            <a:off x="147970" y="188873"/>
            <a:ext cx="63711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OUTSTANDING AWARD CERTIFICATES</a:t>
            </a:r>
          </a:p>
          <a:p>
            <a:endParaRPr lang="en-RU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1C559F-478A-A24F-7442-F734FCBD3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271" y="926626"/>
            <a:ext cx="3942846" cy="5751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3F0FBE-8DEA-FE8A-8F2E-FFC16AD40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2718" y="926626"/>
            <a:ext cx="2506429" cy="1574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F43ED4F7-D684-6B27-429C-0B375CDD75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40" y="926626"/>
            <a:ext cx="2506428" cy="1574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840B02-219B-7386-B693-FE7E9CB93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210" y="2868767"/>
            <a:ext cx="2492937" cy="171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010E5D-A315-1CA5-7C1C-0D841FC7E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120" y="926626"/>
            <a:ext cx="2403360" cy="1574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5052B-76E6-3D3B-31AF-9DB37A1A53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40" y="2868767"/>
            <a:ext cx="2492936" cy="171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C005A-79D7-AD13-83B9-5B7A9E2164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730" y="2868767"/>
            <a:ext cx="2403360" cy="171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C95BC-E56B-5F8F-BD68-18442D1276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26" y="4952527"/>
            <a:ext cx="2519921" cy="1725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CF370-B181-6C79-08F7-B253EFDB181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40" y="4952526"/>
            <a:ext cx="2492936" cy="1716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23385C-64C3-036D-DCD2-77695DE5D0C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269" y="4952527"/>
            <a:ext cx="2403360" cy="1707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5068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88A63-905B-0484-682D-6CC1AFF87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03" y="868671"/>
            <a:ext cx="5738377" cy="2717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467D4F-295A-8AC9-48A7-1651B1FF1006}"/>
              </a:ext>
            </a:extLst>
          </p:cNvPr>
          <p:cNvGrpSpPr/>
          <p:nvPr/>
        </p:nvGrpSpPr>
        <p:grpSpPr>
          <a:xfrm>
            <a:off x="0" y="472760"/>
            <a:ext cx="12193270" cy="174625"/>
            <a:chOff x="-635" y="619760"/>
            <a:chExt cx="12193270" cy="174625"/>
          </a:xfrm>
        </p:grpSpPr>
        <p:sp>
          <p:nvSpPr>
            <p:cNvPr id="12" name="CustomShape 11">
              <a:extLst>
                <a:ext uri="{FF2B5EF4-FFF2-40B4-BE49-F238E27FC236}">
                  <a16:creationId xmlns:a16="http://schemas.microsoft.com/office/drawing/2014/main" id="{721F6104-6C96-8942-FB38-7945A087A280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CustomShape 12">
              <a:extLst>
                <a:ext uri="{FF2B5EF4-FFF2-40B4-BE49-F238E27FC236}">
                  <a16:creationId xmlns:a16="http://schemas.microsoft.com/office/drawing/2014/main" id="{2419BE99-8D55-F6B8-E8DE-1B00F19A630F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CustomShape 13">
              <a:extLst>
                <a:ext uri="{FF2B5EF4-FFF2-40B4-BE49-F238E27FC236}">
                  <a16:creationId xmlns:a16="http://schemas.microsoft.com/office/drawing/2014/main" id="{5BA95EDB-E776-5FE6-D91F-43BB952F0ACB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CustomShape 14">
              <a:extLst>
                <a:ext uri="{FF2B5EF4-FFF2-40B4-BE49-F238E27FC236}">
                  <a16:creationId xmlns:a16="http://schemas.microsoft.com/office/drawing/2014/main" id="{859B4CF9-5E7B-C46C-929E-0E654474EE85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CustomShape 15">
              <a:extLst>
                <a:ext uri="{FF2B5EF4-FFF2-40B4-BE49-F238E27FC236}">
                  <a16:creationId xmlns:a16="http://schemas.microsoft.com/office/drawing/2014/main" id="{73C9DBB0-EA65-84E2-D8B0-DA2EAB351189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CustomShape 16">
              <a:extLst>
                <a:ext uri="{FF2B5EF4-FFF2-40B4-BE49-F238E27FC236}">
                  <a16:creationId xmlns:a16="http://schemas.microsoft.com/office/drawing/2014/main" id="{B19C1F4B-3C17-151B-69D1-6A362A844A9F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8" name="图片 6">
            <a:extLst>
              <a:ext uri="{FF2B5EF4-FFF2-40B4-BE49-F238E27FC236}">
                <a16:creationId xmlns:a16="http://schemas.microsoft.com/office/drawing/2014/main" id="{3E042A9F-59BD-A0CC-EB6C-37C92BB63C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605" y="-25350"/>
            <a:ext cx="1856080" cy="4980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D78D3B-91A1-C784-0D2F-081973DA790F}"/>
              </a:ext>
            </a:extLst>
          </p:cNvPr>
          <p:cNvSpPr txBox="1"/>
          <p:nvPr/>
        </p:nvSpPr>
        <p:spPr>
          <a:xfrm>
            <a:off x="139585" y="107716"/>
            <a:ext cx="81535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PROJECT</a:t>
            </a:r>
            <a:r>
              <a:rPr lang="en-GB" sz="3200" dirty="0"/>
              <a:t> (Campus Navigation &amp; Display System)</a:t>
            </a:r>
          </a:p>
          <a:p>
            <a:r>
              <a:rPr lang="en-GB" sz="3200" dirty="0"/>
              <a:t> </a:t>
            </a:r>
            <a:endParaRPr lang="en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1469D5-9B14-3804-BAC2-37612B4D8CB6}"/>
              </a:ext>
            </a:extLst>
          </p:cNvPr>
          <p:cNvSpPr txBox="1"/>
          <p:nvPr/>
        </p:nvSpPr>
        <p:spPr>
          <a:xfrm>
            <a:off x="2597447" y="3647507"/>
            <a:ext cx="92310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Objective: </a:t>
            </a:r>
            <a:r>
              <a:rPr lang="en-GB" dirty="0"/>
              <a:t>Designed a Navigation &amp; Interactive Digital display system for navigating through the school campus, broadcasting announcements, schedules, and emergency alerts to students and staff &amp; visitors.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AFF88-62DC-9885-8BFD-24FD15AED63D}"/>
              </a:ext>
            </a:extLst>
          </p:cNvPr>
          <p:cNvSpPr txBox="1"/>
          <p:nvPr/>
        </p:nvSpPr>
        <p:spPr>
          <a:xfrm>
            <a:off x="2597447" y="5401987"/>
            <a:ext cx="7116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Technologies Used: </a:t>
            </a:r>
            <a:r>
              <a:rPr lang="en-GB" dirty="0" err="1"/>
              <a:t>Javascript</a:t>
            </a:r>
            <a:r>
              <a:rPr lang="en-GB" dirty="0"/>
              <a:t>| React-Native | Google Maps API</a:t>
            </a:r>
          </a:p>
          <a:p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1CDC30-1286-171C-7723-7F72C53B8E6C}"/>
              </a:ext>
            </a:extLst>
          </p:cNvPr>
          <p:cNvSpPr txBox="1"/>
          <p:nvPr/>
        </p:nvSpPr>
        <p:spPr>
          <a:xfrm>
            <a:off x="2597447" y="4502823"/>
            <a:ext cx="95945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Impact: </a:t>
            </a:r>
          </a:p>
          <a:p>
            <a:pPr algn="just"/>
            <a:r>
              <a:rPr lang="en-GB" dirty="0"/>
              <a:t>Improved Navigation, quick announcement and removed the need to rely on verbal directions to visitors and new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D2E7D-939B-998F-AE83-D1A1FF221EE1}"/>
              </a:ext>
            </a:extLst>
          </p:cNvPr>
          <p:cNvSpPr txBox="1"/>
          <p:nvPr/>
        </p:nvSpPr>
        <p:spPr>
          <a:xfrm>
            <a:off x="139584" y="5727073"/>
            <a:ext cx="1117410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Publication: </a:t>
            </a:r>
          </a:p>
          <a:p>
            <a:pPr algn="just"/>
            <a:r>
              <a:rPr lang="en-GB" sz="1400" dirty="0">
                <a:highlight>
                  <a:srgbClr val="FFFF00"/>
                </a:highlight>
              </a:rPr>
              <a:t>Sanusi, M.B </a:t>
            </a:r>
            <a:r>
              <a:rPr lang="en-GB" sz="1400" dirty="0"/>
              <a:t>&amp; Muhammad M.M 2025). </a:t>
            </a:r>
            <a:r>
              <a:rPr lang="en-GB" sz="1400" i="1" dirty="0"/>
              <a:t>Campus Navigation and Dynamic Display System Using React-Native and Next.JS 'Journal of Software Impacts </a:t>
            </a:r>
            <a:r>
              <a:rPr lang="en-GB" sz="1400" b="1" i="1" dirty="0"/>
              <a:t>’(under review)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4FFC5-B1C0-44B1-ECBB-1557B2F701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6" y="816788"/>
            <a:ext cx="2386997" cy="4109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25166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E47B22-39DB-C5BD-45EC-1F0D698230FE}"/>
              </a:ext>
            </a:extLst>
          </p:cNvPr>
          <p:cNvGrpSpPr/>
          <p:nvPr/>
        </p:nvGrpSpPr>
        <p:grpSpPr>
          <a:xfrm>
            <a:off x="0" y="472760"/>
            <a:ext cx="12193270" cy="174625"/>
            <a:chOff x="-635" y="619760"/>
            <a:chExt cx="12193270" cy="174625"/>
          </a:xfrm>
        </p:grpSpPr>
        <p:sp>
          <p:nvSpPr>
            <p:cNvPr id="5" name="CustomShape 11">
              <a:extLst>
                <a:ext uri="{FF2B5EF4-FFF2-40B4-BE49-F238E27FC236}">
                  <a16:creationId xmlns:a16="http://schemas.microsoft.com/office/drawing/2014/main" id="{D9A764D8-9AB5-52C8-0316-50B5523311BD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" name="CustomShape 12">
              <a:extLst>
                <a:ext uri="{FF2B5EF4-FFF2-40B4-BE49-F238E27FC236}">
                  <a16:creationId xmlns:a16="http://schemas.microsoft.com/office/drawing/2014/main" id="{D455FA02-9368-426E-21CC-BAE091AE6B2B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CustomShape 13">
              <a:extLst>
                <a:ext uri="{FF2B5EF4-FFF2-40B4-BE49-F238E27FC236}">
                  <a16:creationId xmlns:a16="http://schemas.microsoft.com/office/drawing/2014/main" id="{78771F52-68B9-C6EE-6560-92059445DBF3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CustomShape 14">
              <a:extLst>
                <a:ext uri="{FF2B5EF4-FFF2-40B4-BE49-F238E27FC236}">
                  <a16:creationId xmlns:a16="http://schemas.microsoft.com/office/drawing/2014/main" id="{A1F09189-2EB7-5DF5-5A9F-E573BABD79EA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CustomShape 15">
              <a:extLst>
                <a:ext uri="{FF2B5EF4-FFF2-40B4-BE49-F238E27FC236}">
                  <a16:creationId xmlns:a16="http://schemas.microsoft.com/office/drawing/2014/main" id="{1863E9A1-B8BE-F283-59AF-C75EA5BE1CE0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CustomShape 16">
              <a:extLst>
                <a:ext uri="{FF2B5EF4-FFF2-40B4-BE49-F238E27FC236}">
                  <a16:creationId xmlns:a16="http://schemas.microsoft.com/office/drawing/2014/main" id="{D53A03B1-5C44-9698-042A-DCE8E4DAD45B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" name="图片 6">
            <a:extLst>
              <a:ext uri="{FF2B5EF4-FFF2-40B4-BE49-F238E27FC236}">
                <a16:creationId xmlns:a16="http://schemas.microsoft.com/office/drawing/2014/main" id="{666C34F7-995A-E40C-6985-4C1821C2EF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605" y="-25350"/>
            <a:ext cx="1856080" cy="498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B63962-B42C-3239-50D2-E474A09D1270}"/>
              </a:ext>
            </a:extLst>
          </p:cNvPr>
          <p:cNvSpPr txBox="1"/>
          <p:nvPr/>
        </p:nvSpPr>
        <p:spPr>
          <a:xfrm>
            <a:off x="139585" y="107716"/>
            <a:ext cx="5142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PROJECTS (Business Website) </a:t>
            </a:r>
            <a:endParaRPr lang="en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098DB-B541-25CF-21EF-7B561B099222}"/>
              </a:ext>
            </a:extLst>
          </p:cNvPr>
          <p:cNvSpPr txBox="1"/>
          <p:nvPr/>
        </p:nvSpPr>
        <p:spPr>
          <a:xfrm>
            <a:off x="139584" y="854675"/>
            <a:ext cx="5028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/>
              <a:t>BTAML Universe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E2361F-6D65-C42C-86B0-FF92959F00E3}"/>
              </a:ext>
            </a:extLst>
          </p:cNvPr>
          <p:cNvSpPr txBox="1"/>
          <p:nvPr/>
        </p:nvSpPr>
        <p:spPr>
          <a:xfrm>
            <a:off x="139580" y="1467960"/>
            <a:ext cx="522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Objective: </a:t>
            </a:r>
            <a:r>
              <a:rPr lang="en-GB" dirty="0"/>
              <a:t>Developed a professional website for BTAML Universe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D06E62-B4E7-2C58-9802-684301CDE27B}"/>
              </a:ext>
            </a:extLst>
          </p:cNvPr>
          <p:cNvSpPr txBox="1"/>
          <p:nvPr/>
        </p:nvSpPr>
        <p:spPr>
          <a:xfrm>
            <a:off x="139580" y="2719027"/>
            <a:ext cx="632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Technologies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Python (Django) | Frontend Technologies | AWS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3C912-B692-2EE3-76D8-BB80CC365318}"/>
              </a:ext>
            </a:extLst>
          </p:cNvPr>
          <p:cNvSpPr txBox="1"/>
          <p:nvPr/>
        </p:nvSpPr>
        <p:spPr>
          <a:xfrm>
            <a:off x="139580" y="3970095"/>
            <a:ext cx="5419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Impacts: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Created an interactive platform for foreign investors to access research insight and Built a strong digital presence for BTAML Enterprise.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D75963-D845-2A8B-D6AF-C6D4A853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00" y="958502"/>
            <a:ext cx="5419843" cy="2861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ED3E06-1049-42F5-EE7C-D84768856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00" y="3970095"/>
            <a:ext cx="5419843" cy="2714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31179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24000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FB28B-C42A-B854-A955-D93C27CB61B1}"/>
              </a:ext>
            </a:extLst>
          </p:cNvPr>
          <p:cNvSpPr txBox="1"/>
          <p:nvPr/>
        </p:nvSpPr>
        <p:spPr>
          <a:xfrm>
            <a:off x="233434" y="184150"/>
            <a:ext cx="21571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UESTC</a:t>
            </a:r>
          </a:p>
          <a:p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58B9B-E4E3-EC40-F2E9-FF6ABA8B55FD}"/>
              </a:ext>
            </a:extLst>
          </p:cNvPr>
          <p:cNvSpPr txBox="1"/>
          <p:nvPr/>
        </p:nvSpPr>
        <p:spPr>
          <a:xfrm>
            <a:off x="233434" y="1305341"/>
            <a:ext cx="57308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tx2"/>
                </a:solidFill>
              </a:rPr>
              <a:t>Top Ranked: </a:t>
            </a:r>
            <a:r>
              <a:rPr lang="it-IT" dirty="0">
                <a:solidFill>
                  <a:schemeClr val="tx2"/>
                </a:solidFill>
              </a:rPr>
              <a:t>in </a:t>
            </a:r>
            <a:r>
              <a:rPr lang="en-GB" dirty="0">
                <a:solidFill>
                  <a:schemeClr val="tx2"/>
                </a:solidFill>
              </a:rPr>
              <a:t>the World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tx2"/>
                </a:solidFill>
              </a:rPr>
              <a:t>Research Fit: </a:t>
            </a:r>
            <a:r>
              <a:rPr lang="en-GB" dirty="0">
                <a:solidFill>
                  <a:schemeClr val="tx2"/>
                </a:solidFill>
              </a:rPr>
              <a:t>AI, ML, Big Data &amp; CS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tx2"/>
                </a:solidFill>
              </a:rPr>
              <a:t>Expert Supervision: </a:t>
            </a:r>
            <a:r>
              <a:rPr lang="en-GB" dirty="0">
                <a:solidFill>
                  <a:schemeClr val="tx2"/>
                </a:solidFill>
              </a:rPr>
              <a:t>Prof. Sun </a:t>
            </a:r>
            <a:r>
              <a:rPr lang="en-GB" dirty="0" err="1">
                <a:solidFill>
                  <a:schemeClr val="tx2"/>
                </a:solidFill>
              </a:rPr>
              <a:t>Guolin</a:t>
            </a:r>
            <a:endParaRPr lang="en-GB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tx2"/>
                </a:solidFill>
              </a:rPr>
              <a:t>Advanced Facilities: </a:t>
            </a:r>
            <a:r>
              <a:rPr lang="en-GB" dirty="0">
                <a:solidFill>
                  <a:schemeClr val="tx2"/>
                </a:solidFill>
              </a:rPr>
              <a:t>AI research </a:t>
            </a:r>
            <a:r>
              <a:rPr lang="en-GB" dirty="0" err="1">
                <a:solidFill>
                  <a:schemeClr val="tx2"/>
                </a:solidFill>
              </a:rPr>
              <a:t>centers</a:t>
            </a:r>
            <a:endParaRPr lang="en-GB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tx2"/>
                </a:solidFill>
              </a:rPr>
              <a:t>Global Recognition: </a:t>
            </a:r>
            <a:r>
              <a:rPr lang="en-GB" dirty="0">
                <a:solidFill>
                  <a:schemeClr val="tx2"/>
                </a:solidFill>
              </a:rPr>
              <a:t>Industry collaborations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tx2"/>
                </a:solidFill>
              </a:rPr>
              <a:t>Diverse Community: </a:t>
            </a:r>
            <a:r>
              <a:rPr lang="en-GB" dirty="0">
                <a:solidFill>
                  <a:schemeClr val="tx2"/>
                </a:solidFill>
              </a:rPr>
              <a:t>Innovation driven research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tx2"/>
                </a:solidFill>
              </a:rPr>
              <a:t>Scholarship: </a:t>
            </a:r>
            <a:r>
              <a:rPr lang="en-GB" dirty="0">
                <a:solidFill>
                  <a:schemeClr val="tx2"/>
                </a:solidFill>
              </a:rPr>
              <a:t>Funding for international students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tx2"/>
                </a:solidFill>
              </a:rPr>
              <a:t>Tech Hub City: </a:t>
            </a:r>
            <a:r>
              <a:rPr lang="en-GB" dirty="0">
                <a:solidFill>
                  <a:schemeClr val="tx2"/>
                </a:solidFill>
              </a:rPr>
              <a:t>Located in Chengdu, China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7EF0D-BCA6-8894-3105-BC7F893A2B1D}"/>
              </a:ext>
            </a:extLst>
          </p:cNvPr>
          <p:cNvGrpSpPr/>
          <p:nvPr/>
        </p:nvGrpSpPr>
        <p:grpSpPr>
          <a:xfrm>
            <a:off x="-635" y="619760"/>
            <a:ext cx="12193270" cy="174625"/>
            <a:chOff x="-635" y="619760"/>
            <a:chExt cx="12193270" cy="174625"/>
          </a:xfrm>
        </p:grpSpPr>
        <p:sp>
          <p:nvSpPr>
            <p:cNvPr id="4" name="CustomShape 11">
              <a:extLst>
                <a:ext uri="{FF2B5EF4-FFF2-40B4-BE49-F238E27FC236}">
                  <a16:creationId xmlns:a16="http://schemas.microsoft.com/office/drawing/2014/main" id="{F95DCDFA-1D82-A50E-70BB-72FC026D70EC}"/>
                </a:ext>
              </a:extLst>
            </p:cNvPr>
            <p:cNvSpPr/>
            <p:nvPr/>
          </p:nvSpPr>
          <p:spPr>
            <a:xfrm>
              <a:off x="-635" y="619760"/>
              <a:ext cx="12193270" cy="174625"/>
            </a:xfrm>
            <a:custGeom>
              <a:avLst/>
              <a:gdLst/>
              <a:ahLst/>
              <a:cxnLst/>
              <a:rect l="l" t="t" r="r" b="b"/>
              <a:pathLst>
                <a:path w="9156700" h="127000">
                  <a:moveTo>
                    <a:pt x="0" y="127000"/>
                  </a:moveTo>
                  <a:lnTo>
                    <a:pt x="7315200" y="127000"/>
                  </a:lnTo>
                  <a:lnTo>
                    <a:pt x="7385050" y="0"/>
                  </a:lnTo>
                  <a:lnTo>
                    <a:pt x="8331200" y="0"/>
                  </a:lnTo>
                  <a:lnTo>
                    <a:pt x="8401050" y="114300"/>
                  </a:lnTo>
                  <a:lnTo>
                    <a:pt x="9156700" y="11430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02567A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" name="CustomShape 12">
              <a:extLst>
                <a:ext uri="{FF2B5EF4-FFF2-40B4-BE49-F238E27FC236}">
                  <a16:creationId xmlns:a16="http://schemas.microsoft.com/office/drawing/2014/main" id="{E915E7A2-4E0D-39B9-325F-0FAD936633BA}"/>
                </a:ext>
              </a:extLst>
            </p:cNvPr>
            <p:cNvSpPr/>
            <p:nvPr/>
          </p:nvSpPr>
          <p:spPr>
            <a:xfrm>
              <a:off x="997497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" name="CustomShape 13">
              <a:extLst>
                <a:ext uri="{FF2B5EF4-FFF2-40B4-BE49-F238E27FC236}">
                  <a16:creationId xmlns:a16="http://schemas.microsoft.com/office/drawing/2014/main" id="{5CDDDB11-DDBB-E3D4-5372-D8ED90FC1DA9}"/>
                </a:ext>
              </a:extLst>
            </p:cNvPr>
            <p:cNvSpPr/>
            <p:nvPr/>
          </p:nvSpPr>
          <p:spPr>
            <a:xfrm>
              <a:off x="1016109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CustomShape 14">
              <a:extLst>
                <a:ext uri="{FF2B5EF4-FFF2-40B4-BE49-F238E27FC236}">
                  <a16:creationId xmlns:a16="http://schemas.microsoft.com/office/drawing/2014/main" id="{EE5B2413-854B-E41D-7941-0D36FFE5D243}"/>
                </a:ext>
              </a:extLst>
            </p:cNvPr>
            <p:cNvSpPr/>
            <p:nvPr/>
          </p:nvSpPr>
          <p:spPr>
            <a:xfrm>
              <a:off x="1034721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CustomShape 15">
              <a:extLst>
                <a:ext uri="{FF2B5EF4-FFF2-40B4-BE49-F238E27FC236}">
                  <a16:creationId xmlns:a16="http://schemas.microsoft.com/office/drawing/2014/main" id="{7AF9695D-8DC1-9335-0019-C68410D26938}"/>
                </a:ext>
              </a:extLst>
            </p:cNvPr>
            <p:cNvSpPr/>
            <p:nvPr/>
          </p:nvSpPr>
          <p:spPr>
            <a:xfrm>
              <a:off x="1053333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CustomShape 16">
              <a:extLst>
                <a:ext uri="{FF2B5EF4-FFF2-40B4-BE49-F238E27FC236}">
                  <a16:creationId xmlns:a16="http://schemas.microsoft.com/office/drawing/2014/main" id="{C3F3D841-F48D-9D2B-ACAC-9E13D77452A1}"/>
                </a:ext>
              </a:extLst>
            </p:cNvPr>
            <p:cNvSpPr/>
            <p:nvPr/>
          </p:nvSpPr>
          <p:spPr>
            <a:xfrm>
              <a:off x="10719450" y="685603"/>
              <a:ext cx="223920" cy="108720"/>
            </a:xfrm>
            <a:prstGeom prst="parallelogram">
              <a:avLst>
                <a:gd name="adj" fmla="val 52311"/>
              </a:avLst>
            </a:prstGeom>
            <a:solidFill>
              <a:srgbClr val="025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" name="图片 6">
            <a:extLst>
              <a:ext uri="{FF2B5EF4-FFF2-40B4-BE49-F238E27FC236}">
                <a16:creationId xmlns:a16="http://schemas.microsoft.com/office/drawing/2014/main" id="{E22C928F-AAC2-C65F-4E6A-2173E5D95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721" y="14681"/>
            <a:ext cx="2530629" cy="6790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51BF2B-8878-66E6-1B84-7F7619B91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r="11102" b="-58"/>
          <a:stretch/>
        </p:blipFill>
        <p:spPr>
          <a:xfrm>
            <a:off x="5959528" y="1045924"/>
            <a:ext cx="5999038" cy="5553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62299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FjZTEyNDZiY2M1YTY3ODMwNTA5MTQyYTMwNjgxZTUifQ==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9D164506AB2F1144B8B132D8EA3C00CF" ma:contentTypeVersion="11" ma:contentTypeDescription="新建文档。" ma:contentTypeScope="" ma:versionID="14588317a54587945194d1342c4da711">
  <xsd:schema xmlns:xsd="http://www.w3.org/2001/XMLSchema" xmlns:xs="http://www.w3.org/2001/XMLSchema" xmlns:p="http://schemas.microsoft.com/office/2006/metadata/properties" xmlns:ns3="6aa9b86b-d64b-495c-92de-ad24ccaf1002" targetNamespace="http://schemas.microsoft.com/office/2006/metadata/properties" ma:root="true" ma:fieldsID="8c5f1773e38f0cfe34891e70e12e1135" ns3:_="">
    <xsd:import namespace="6aa9b86b-d64b-495c-92de-ad24ccaf10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a9b86b-d64b-495c-92de-ad24ccaf1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5C6DED-8FEA-4021-90FC-85DDA06C2F1B}">
  <ds:schemaRefs>
    <ds:schemaRef ds:uri="http://schemas.microsoft.com/office/2006/metadata/properties"/>
    <ds:schemaRef ds:uri="6aa9b86b-d64b-495c-92de-ad24ccaf1002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5114C2-7407-4444-9BFB-FBC80C9BE438}">
  <ds:schemaRefs/>
</ds:datastoreItem>
</file>

<file path=customXml/itemProps3.xml><?xml version="1.0" encoding="utf-8"?>
<ds:datastoreItem xmlns:ds="http://schemas.openxmlformats.org/officeDocument/2006/customXml" ds:itemID="{5DA00DFA-37E4-4E0F-8047-48725571EA8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20240913_Shengbang_OD</Template>
  <TotalTime>14663</TotalTime>
  <Words>1010</Words>
  <Application>Microsoft Office PowerPoint</Application>
  <PresentationFormat>Widescreen</PresentationFormat>
  <Paragraphs>150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Aran Ultra-Bold</vt:lpstr>
      <vt:lpstr>CMCSC10</vt:lpstr>
      <vt:lpstr>CMSY6</vt:lpstr>
      <vt:lpstr>微软雅黑</vt:lpstr>
      <vt:lpstr>Söhne</vt:lpstr>
      <vt:lpstr>Arial</vt:lpstr>
      <vt:lpstr>Calibri</vt:lpstr>
      <vt:lpstr>Times New Roman</vt:lpstr>
      <vt:lpstr>Wingdings</vt:lpstr>
      <vt:lpstr>WPS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LIUYutong</dc:creator>
  <cp:lastModifiedBy>Mustapha Sanusi Babansoro</cp:lastModifiedBy>
  <cp:revision>216</cp:revision>
  <dcterms:created xsi:type="dcterms:W3CDTF">2024-09-11T10:01:00Z</dcterms:created>
  <dcterms:modified xsi:type="dcterms:W3CDTF">2025-03-14T02:20:33Z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26A7E7468E194F4CAF8380358EA8B872_12</vt:lpwstr>
  </property>
  <property fmtid="{D5CDD505-2E9C-101B-9397-08002B2CF9AE}" pid="3" name="KSOProductBuildVer">
    <vt:lpwstr>2052-12.1.0.18276</vt:lpwstr>
  </property>
  <property fmtid="{D5CDD505-2E9C-101B-9397-08002B2CF9AE}" pid="4" name="ContentTypeId">
    <vt:lpwstr>0x0101009D164506AB2F1144B8B132D8EA3C00CF</vt:lpwstr>
  </property>
</Properties>
</file>